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8526262-61E6-487B-9060-A6507EE5A9EA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FA0C5C-2002-4CE0-B899-DCFE6AD6D59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5423520" cy="137058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Линии в полярных координатах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Полярные системы координа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3168352" cy="1367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66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Сердце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l-GR" sz="2400" dirty="0" smtClean="0"/>
              <a:t>ρ</a:t>
            </a:r>
            <a:r>
              <a:rPr lang="ru-RU" sz="2400" dirty="0">
                <a:cs typeface="Times New Roman" pitchFamily="18" charset="0"/>
              </a:rPr>
              <a:t>(</a:t>
            </a:r>
            <a:r>
              <a:rPr lang="el-GR" sz="2400" dirty="0">
                <a:cs typeface="Times New Roman" pitchFamily="18" charset="0"/>
              </a:rPr>
              <a:t>ϕ</a:t>
            </a:r>
            <a:r>
              <a:rPr lang="ru-RU" sz="2400" dirty="0" smtClean="0"/>
              <a:t>)=</a:t>
            </a:r>
            <a:r>
              <a:rPr lang="ru-RU" sz="2400" dirty="0"/>
              <a:t>2−</a:t>
            </a:r>
            <a:r>
              <a:rPr lang="ru-RU" sz="2400" dirty="0" smtClean="0"/>
              <a:t>2sin(</a:t>
            </a:r>
            <a:r>
              <a:rPr lang="el-GR" sz="2400" dirty="0">
                <a:cs typeface="Times New Roman" pitchFamily="18" charset="0"/>
              </a:rPr>
              <a:t>ϕ</a:t>
            </a:r>
            <a:r>
              <a:rPr lang="ru-RU" sz="2400" dirty="0" smtClean="0"/>
              <a:t>)+</a:t>
            </a:r>
            <a:r>
              <a:rPr lang="ru-RU" sz="2400" dirty="0" err="1" smtClean="0"/>
              <a:t>sin</a:t>
            </a:r>
            <a:r>
              <a:rPr lang="ru-RU" sz="2400" dirty="0" smtClean="0"/>
              <a:t>(</a:t>
            </a:r>
            <a:r>
              <a:rPr lang="el-GR" sz="2400" dirty="0">
                <a:cs typeface="Times New Roman" pitchFamily="18" charset="0"/>
              </a:rPr>
              <a:t>ϕ</a:t>
            </a:r>
            <a:r>
              <a:rPr lang="ru-RU" sz="2400" dirty="0" smtClean="0"/>
              <a:t>)|</a:t>
            </a:r>
            <a:r>
              <a:rPr lang="ru-RU" sz="2400" dirty="0" err="1" smtClean="0"/>
              <a:t>cos</a:t>
            </a:r>
            <a:r>
              <a:rPr lang="ru-RU" sz="2400" dirty="0" smtClean="0"/>
              <a:t>(</a:t>
            </a:r>
            <a:r>
              <a:rPr lang="el-GR" sz="2400" dirty="0">
                <a:cs typeface="Times New Roman" pitchFamily="18" charset="0"/>
              </a:rPr>
              <a:t>ϕ</a:t>
            </a:r>
            <a:r>
              <a:rPr lang="ru-RU" sz="2400" dirty="0" smtClean="0"/>
              <a:t>)|</a:t>
            </a:r>
            <a:r>
              <a:rPr lang="ru-RU" sz="2400" dirty="0"/>
              <a:t> − − − − − −  √ </a:t>
            </a:r>
            <a:r>
              <a:rPr lang="ru-RU" sz="2400" dirty="0" err="1" smtClean="0"/>
              <a:t>sin</a:t>
            </a:r>
            <a:r>
              <a:rPr lang="ru-RU" sz="2400" dirty="0" smtClean="0"/>
              <a:t>(</a:t>
            </a:r>
            <a:r>
              <a:rPr lang="el-GR" sz="2400" dirty="0">
                <a:cs typeface="Times New Roman" pitchFamily="18" charset="0"/>
              </a:rPr>
              <a:t>ϕ</a:t>
            </a:r>
            <a:r>
              <a:rPr lang="ru-RU" sz="2400" dirty="0" smtClean="0"/>
              <a:t>)+</a:t>
            </a:r>
            <a:r>
              <a:rPr lang="ru-RU" sz="2400" dirty="0"/>
              <a:t>1,4 </a:t>
            </a:r>
            <a:r>
              <a:rPr lang="el-GR" sz="2400" dirty="0">
                <a:cs typeface="Times New Roman" pitchFamily="18" charset="0"/>
              </a:rPr>
              <a:t> </a:t>
            </a:r>
            <a:r>
              <a:rPr lang="el-GR" sz="2400" dirty="0" smtClean="0">
                <a:cs typeface="Times New Roman" pitchFamily="18" charset="0"/>
              </a:rPr>
              <a:t>ϕ</a:t>
            </a:r>
            <a:r>
              <a:rPr lang="ru-RU" sz="2400" dirty="0" smtClean="0"/>
              <a:t>∈</a:t>
            </a:r>
            <a:r>
              <a:rPr lang="ru-RU" sz="2400" dirty="0"/>
              <a:t>[</a:t>
            </a:r>
            <a:r>
              <a:rPr lang="ru-RU" sz="2400" dirty="0" smtClean="0"/>
              <a:t>0;2π</a:t>
            </a:r>
            <a:r>
              <a:rPr lang="ru-RU" sz="2200" dirty="0"/>
              <a:t> </a:t>
            </a:r>
          </a:p>
        </p:txBody>
      </p:sp>
      <p:pic>
        <p:nvPicPr>
          <p:cNvPr id="4" name="Объект 3" descr="График сердце в полярных координатах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2204864"/>
            <a:ext cx="4464496" cy="4205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85821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Окружность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l-GR" sz="3200" dirty="0" smtClean="0"/>
              <a:t>ρ</a:t>
            </a:r>
            <a:r>
              <a:rPr lang="ru-RU" sz="3200" dirty="0" smtClean="0">
                <a:cs typeface="Times New Roman" pitchFamily="18" charset="0"/>
              </a:rPr>
              <a:t>(</a:t>
            </a:r>
            <a:r>
              <a:rPr lang="el-GR" sz="3200" dirty="0" smtClean="0">
                <a:cs typeface="Times New Roman" pitchFamily="18" charset="0"/>
              </a:rPr>
              <a:t>ϕ</a:t>
            </a:r>
            <a:r>
              <a:rPr lang="ru-RU" sz="3200" dirty="0" smtClean="0">
                <a:cs typeface="Times New Roman" pitchFamily="18" charset="0"/>
              </a:rPr>
              <a:t>)=1,</a:t>
            </a:r>
            <a:r>
              <a:rPr lang="el-GR" sz="3200" dirty="0" smtClean="0">
                <a:cs typeface="Times New Roman" pitchFamily="18" charset="0"/>
              </a:rPr>
              <a:t>ϕ</a:t>
            </a:r>
            <a:r>
              <a:rPr lang="ru-RU" sz="3200" dirty="0" smtClean="0">
                <a:cs typeface="Times New Roman" pitchFamily="18" charset="0"/>
              </a:rPr>
              <a:t>∈</a:t>
            </a:r>
            <a:r>
              <a:rPr lang="ru-RU" sz="3200" dirty="0">
                <a:cs typeface="Times New Roman" pitchFamily="18" charset="0"/>
              </a:rPr>
              <a:t>[0;2π]</a:t>
            </a:r>
            <a:br>
              <a:rPr lang="ru-RU" sz="3200" dirty="0">
                <a:cs typeface="Times New Roman" pitchFamily="18" charset="0"/>
              </a:rPr>
            </a:br>
            <a:r>
              <a:rPr lang="el-GR" sz="3200" dirty="0"/>
              <a:t>ρ</a:t>
            </a:r>
            <a:r>
              <a:rPr lang="ru-RU" sz="3200" dirty="0">
                <a:cs typeface="Times New Roman" pitchFamily="18" charset="0"/>
              </a:rPr>
              <a:t>(</a:t>
            </a:r>
            <a:r>
              <a:rPr lang="el-GR" sz="3200" dirty="0">
                <a:cs typeface="Times New Roman" pitchFamily="18" charset="0"/>
              </a:rPr>
              <a:t>ϕ</a:t>
            </a:r>
            <a:r>
              <a:rPr lang="ru-RU" sz="3200" dirty="0" smtClean="0">
                <a:cs typeface="Times New Roman" pitchFamily="18" charset="0"/>
              </a:rPr>
              <a:t>)=2,</a:t>
            </a:r>
            <a:r>
              <a:rPr lang="el-GR" sz="3200" dirty="0" smtClean="0">
                <a:cs typeface="Times New Roman" pitchFamily="18" charset="0"/>
              </a:rPr>
              <a:t>ϕ</a:t>
            </a:r>
            <a:r>
              <a:rPr lang="ru-RU" sz="3200" dirty="0" smtClean="0">
                <a:cs typeface="Times New Roman" pitchFamily="18" charset="0"/>
              </a:rPr>
              <a:t>∈</a:t>
            </a:r>
            <a:r>
              <a:rPr lang="ru-RU" sz="3200" dirty="0">
                <a:cs typeface="Times New Roman" pitchFamily="18" charset="0"/>
              </a:rPr>
              <a:t>[0;2π]</a:t>
            </a:r>
            <a:r>
              <a:rPr lang="ru-RU" dirty="0"/>
              <a:t> </a:t>
            </a:r>
          </a:p>
        </p:txBody>
      </p:sp>
      <p:pic>
        <p:nvPicPr>
          <p:cNvPr id="4" name="Объект 3" descr="Графики окружностей в полярных координатах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4320480" cy="4135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06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Спираль Архимеда </a:t>
            </a:r>
            <a:r>
              <a:rPr lang="ru-RU" dirty="0"/>
              <a:t/>
            </a:r>
            <a:br>
              <a:rPr lang="ru-RU" dirty="0"/>
            </a:br>
            <a:r>
              <a:rPr lang="el-GR" dirty="0"/>
              <a:t>ρ</a:t>
            </a:r>
            <a:r>
              <a:rPr lang="ru-RU" dirty="0">
                <a:cs typeface="Times New Roman" pitchFamily="18" charset="0"/>
              </a:rPr>
              <a:t>(</a:t>
            </a:r>
            <a:r>
              <a:rPr lang="el-GR" dirty="0">
                <a:cs typeface="Times New Roman" pitchFamily="18" charset="0"/>
              </a:rPr>
              <a:t>ϕ</a:t>
            </a:r>
            <a:r>
              <a:rPr lang="ru-RU" dirty="0" smtClean="0"/>
              <a:t>)=2t,</a:t>
            </a:r>
            <a:r>
              <a:rPr lang="el-GR" dirty="0" smtClean="0">
                <a:cs typeface="Times New Roman" pitchFamily="18" charset="0"/>
              </a:rPr>
              <a:t>ϕ</a:t>
            </a:r>
            <a:r>
              <a:rPr lang="ru-RU" dirty="0" smtClean="0"/>
              <a:t>∈</a:t>
            </a:r>
            <a:r>
              <a:rPr lang="ru-RU" dirty="0"/>
              <a:t>[0;8π]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График спирали в полярных координатах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1958180"/>
            <a:ext cx="5145360" cy="43511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12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85821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Кардиоида</a:t>
            </a:r>
            <a:r>
              <a:rPr lang="ru-RU" dirty="0"/>
              <a:t> </a:t>
            </a:r>
            <a:br>
              <a:rPr lang="ru-RU" dirty="0"/>
            </a:br>
            <a:r>
              <a:rPr lang="el-GR" dirty="0"/>
              <a:t>ρ</a:t>
            </a:r>
            <a:r>
              <a:rPr lang="ru-RU" dirty="0">
                <a:cs typeface="Times New Roman" pitchFamily="18" charset="0"/>
              </a:rPr>
              <a:t>(</a:t>
            </a:r>
            <a:r>
              <a:rPr lang="el-GR" dirty="0">
                <a:cs typeface="Times New Roman" pitchFamily="18" charset="0"/>
              </a:rPr>
              <a:t>ϕ</a:t>
            </a:r>
            <a:r>
              <a:rPr lang="ru-RU" dirty="0" smtClean="0"/>
              <a:t>)=</a:t>
            </a:r>
            <a:r>
              <a:rPr lang="ru-RU" dirty="0"/>
              <a:t>1−</a:t>
            </a:r>
            <a:r>
              <a:rPr lang="ru-RU" dirty="0" smtClean="0"/>
              <a:t>sin(</a:t>
            </a:r>
            <a:r>
              <a:rPr lang="el-GR" dirty="0" smtClean="0">
                <a:cs typeface="Times New Roman" pitchFamily="18" charset="0"/>
              </a:rPr>
              <a:t>ϕ</a:t>
            </a:r>
            <a:r>
              <a:rPr lang="ru-RU" dirty="0" smtClean="0"/>
              <a:t>),</a:t>
            </a:r>
            <a:r>
              <a:rPr lang="el-GR" dirty="0" smtClean="0">
                <a:cs typeface="Times New Roman" pitchFamily="18" charset="0"/>
              </a:rPr>
              <a:t>ϕ</a:t>
            </a:r>
            <a:r>
              <a:rPr lang="ru-RU" dirty="0" smtClean="0"/>
              <a:t>∈</a:t>
            </a:r>
            <a:r>
              <a:rPr lang="ru-RU" dirty="0"/>
              <a:t>[0;2π]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График кардиоиды в полярных координатах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0750" y="1958180"/>
            <a:ext cx="5549602" cy="4279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08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Улитка Паскаля </a:t>
            </a:r>
            <a:r>
              <a:rPr lang="ru-RU" dirty="0"/>
              <a:t/>
            </a:r>
            <a:br>
              <a:rPr lang="ru-RU" dirty="0"/>
            </a:br>
            <a:r>
              <a:rPr lang="el-GR" dirty="0"/>
              <a:t>ρ</a:t>
            </a:r>
            <a:r>
              <a:rPr lang="ru-RU" dirty="0">
                <a:cs typeface="Times New Roman" pitchFamily="18" charset="0"/>
              </a:rPr>
              <a:t>(</a:t>
            </a:r>
            <a:r>
              <a:rPr lang="el-GR" dirty="0">
                <a:cs typeface="Times New Roman" pitchFamily="18" charset="0"/>
              </a:rPr>
              <a:t>ϕ</a:t>
            </a:r>
            <a:r>
              <a:rPr lang="ru-RU" dirty="0" smtClean="0"/>
              <a:t>)=</a:t>
            </a:r>
            <a:r>
              <a:rPr lang="ru-RU" dirty="0"/>
              <a:t>2−</a:t>
            </a:r>
            <a:r>
              <a:rPr lang="ru-RU" dirty="0" smtClean="0"/>
              <a:t>4sin(</a:t>
            </a:r>
            <a:r>
              <a:rPr lang="el-GR" dirty="0" smtClean="0">
                <a:cs typeface="Times New Roman" pitchFamily="18" charset="0"/>
              </a:rPr>
              <a:t>ϕ</a:t>
            </a:r>
            <a:r>
              <a:rPr lang="ru-RU" dirty="0" smtClean="0"/>
              <a:t>),</a:t>
            </a:r>
            <a:r>
              <a:rPr lang="el-GR" dirty="0" smtClean="0">
                <a:cs typeface="Times New Roman" pitchFamily="18" charset="0"/>
              </a:rPr>
              <a:t>ϕ</a:t>
            </a:r>
            <a:r>
              <a:rPr lang="ru-RU" dirty="0" smtClean="0"/>
              <a:t>∈</a:t>
            </a:r>
            <a:r>
              <a:rPr lang="ru-RU" dirty="0"/>
              <a:t>[0;2π]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Улитка Паскаля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0" y="1958180"/>
            <a:ext cx="4569296" cy="44231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7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786210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Парабола</a:t>
            </a:r>
            <a:r>
              <a:rPr lang="ru-RU" sz="40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el-GR" dirty="0"/>
              <a:t>ρ</a:t>
            </a:r>
            <a:r>
              <a:rPr lang="ru-RU" dirty="0">
                <a:cs typeface="Times New Roman" pitchFamily="18" charset="0"/>
              </a:rPr>
              <a:t>(</a:t>
            </a:r>
            <a:r>
              <a:rPr lang="el-GR" dirty="0">
                <a:cs typeface="Times New Roman" pitchFamily="18" charset="0"/>
              </a:rPr>
              <a:t>ϕ</a:t>
            </a:r>
            <a:r>
              <a:rPr lang="ru-RU" dirty="0" smtClean="0"/>
              <a:t>)=</a:t>
            </a:r>
            <a:r>
              <a:rPr lang="ru-RU" dirty="0"/>
              <a:t>11−</a:t>
            </a:r>
            <a:r>
              <a:rPr lang="ru-RU" dirty="0" smtClean="0"/>
              <a:t>cos(</a:t>
            </a:r>
            <a:r>
              <a:rPr lang="el-GR" dirty="0" smtClean="0">
                <a:cs typeface="Times New Roman" pitchFamily="18" charset="0"/>
              </a:rPr>
              <a:t>ϕ</a:t>
            </a:r>
            <a:r>
              <a:rPr lang="ru-RU" dirty="0" smtClean="0"/>
              <a:t>)</a:t>
            </a:r>
            <a:r>
              <a:rPr lang="ru-RU" dirty="0"/>
              <a:t> </a:t>
            </a:r>
            <a:r>
              <a:rPr lang="ru-RU" dirty="0" smtClean="0"/>
              <a:t>,</a:t>
            </a:r>
            <a:r>
              <a:rPr lang="el-GR" dirty="0"/>
              <a:t> </a:t>
            </a:r>
            <a:r>
              <a:rPr lang="el-GR" dirty="0" smtClean="0">
                <a:cs typeface="Times New Roman" pitchFamily="18" charset="0"/>
              </a:rPr>
              <a:t>ϕ</a:t>
            </a:r>
            <a:r>
              <a:rPr lang="ru-RU" dirty="0" smtClean="0"/>
              <a:t>∈</a:t>
            </a:r>
            <a:r>
              <a:rPr lang="ru-RU" dirty="0"/>
              <a:t>[0;2π] 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График параболы в полярных координатах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0750" y="1958180"/>
            <a:ext cx="5189562" cy="3991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20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72819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Полярная роза </a:t>
            </a:r>
            <a:r>
              <a:rPr lang="ru-RU" dirty="0"/>
              <a:t/>
            </a:r>
            <a:br>
              <a:rPr lang="ru-RU" dirty="0"/>
            </a:br>
            <a:r>
              <a:rPr lang="el-GR" sz="3200" dirty="0"/>
              <a:t>ρ</a:t>
            </a:r>
            <a:r>
              <a:rPr lang="ru-RU" sz="3200" dirty="0">
                <a:cs typeface="Times New Roman" pitchFamily="18" charset="0"/>
              </a:rPr>
              <a:t>(</a:t>
            </a:r>
            <a:r>
              <a:rPr lang="el-GR" sz="3200" dirty="0">
                <a:cs typeface="Times New Roman" pitchFamily="18" charset="0"/>
              </a:rPr>
              <a:t>ϕ</a:t>
            </a:r>
            <a:r>
              <a:rPr lang="ru-RU" sz="3200" dirty="0" smtClean="0"/>
              <a:t>)=</a:t>
            </a:r>
            <a:r>
              <a:rPr lang="ru-RU" sz="3200" dirty="0" err="1" smtClean="0"/>
              <a:t>sin</a:t>
            </a:r>
            <a:r>
              <a:rPr lang="ru-RU" sz="3200" dirty="0" smtClean="0"/>
              <a:t>(6</a:t>
            </a:r>
            <a:r>
              <a:rPr lang="el-GR" sz="3200" dirty="0" smtClean="0">
                <a:cs typeface="Times New Roman" pitchFamily="18" charset="0"/>
              </a:rPr>
              <a:t>ϕ</a:t>
            </a:r>
            <a:r>
              <a:rPr lang="ru-RU" sz="3200" dirty="0" smtClean="0"/>
              <a:t>),</a:t>
            </a:r>
            <a:r>
              <a:rPr lang="el-GR" sz="3200" dirty="0" smtClean="0">
                <a:cs typeface="Times New Roman" pitchFamily="18" charset="0"/>
              </a:rPr>
              <a:t>ϕ</a:t>
            </a:r>
            <a:r>
              <a:rPr lang="ru-RU" sz="3200" dirty="0" smtClean="0"/>
              <a:t>∈[0;2π] </a:t>
            </a:r>
            <a:br>
              <a:rPr lang="ru-RU" sz="3200" dirty="0" smtClean="0"/>
            </a:br>
            <a:r>
              <a:rPr lang="el-GR" sz="3200" dirty="0"/>
              <a:t>ρ</a:t>
            </a:r>
            <a:r>
              <a:rPr lang="ru-RU" sz="3200" dirty="0">
                <a:cs typeface="Times New Roman" pitchFamily="18" charset="0"/>
              </a:rPr>
              <a:t>(</a:t>
            </a:r>
            <a:r>
              <a:rPr lang="el-GR" sz="3200" dirty="0">
                <a:cs typeface="Times New Roman" pitchFamily="18" charset="0"/>
              </a:rPr>
              <a:t>ϕ</a:t>
            </a:r>
            <a:r>
              <a:rPr lang="ru-RU" sz="3200" dirty="0" smtClean="0"/>
              <a:t>)=</a:t>
            </a:r>
            <a:r>
              <a:rPr lang="ru-RU" sz="3200" dirty="0" err="1" smtClean="0"/>
              <a:t>sin</a:t>
            </a:r>
            <a:r>
              <a:rPr lang="ru-RU" sz="3200" dirty="0" smtClean="0"/>
              <a:t>(74</a:t>
            </a:r>
            <a:r>
              <a:rPr lang="el-GR" sz="3200" dirty="0" smtClean="0">
                <a:cs typeface="Times New Roman" pitchFamily="18" charset="0"/>
              </a:rPr>
              <a:t>ϕ</a:t>
            </a:r>
            <a:r>
              <a:rPr lang="ru-RU" sz="3200" dirty="0" smtClean="0"/>
              <a:t>),</a:t>
            </a:r>
            <a:r>
              <a:rPr lang="el-GR" sz="3200" dirty="0" smtClean="0">
                <a:cs typeface="Times New Roman" pitchFamily="18" charset="0"/>
              </a:rPr>
              <a:t>ϕ</a:t>
            </a:r>
            <a:r>
              <a:rPr lang="ru-RU" sz="3200" dirty="0" smtClean="0"/>
              <a:t>∈</a:t>
            </a:r>
            <a:r>
              <a:rPr lang="ru-RU" sz="3200" dirty="0"/>
              <a:t>[0;8π] </a:t>
            </a:r>
          </a:p>
        </p:txBody>
      </p:sp>
      <p:pic>
        <p:nvPicPr>
          <p:cNvPr id="4" name="Объект 3" descr="График полярной розы k=6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420888"/>
            <a:ext cx="3810000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График полярной розы k=7/4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2420888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68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Полярная роза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l-GR" dirty="0"/>
              <a:t>ρ</a:t>
            </a:r>
            <a:r>
              <a:rPr lang="ru-RU" dirty="0">
                <a:cs typeface="Times New Roman" pitchFamily="18" charset="0"/>
              </a:rPr>
              <a:t>(</a:t>
            </a:r>
            <a:r>
              <a:rPr lang="el-GR" dirty="0">
                <a:cs typeface="Times New Roman" pitchFamily="18" charset="0"/>
              </a:rPr>
              <a:t>ϕ</a:t>
            </a:r>
            <a:r>
              <a:rPr lang="ru-RU" dirty="0" smtClean="0"/>
              <a:t>)=</a:t>
            </a:r>
            <a:r>
              <a:rPr lang="ru-RU" dirty="0" err="1" smtClean="0"/>
              <a:t>sin</a:t>
            </a:r>
            <a:r>
              <a:rPr lang="ru-RU" dirty="0" smtClean="0"/>
              <a:t>(34</a:t>
            </a:r>
            <a:r>
              <a:rPr lang="el-GR" dirty="0" smtClean="0">
                <a:cs typeface="Times New Roman" pitchFamily="18" charset="0"/>
              </a:rPr>
              <a:t>ϕ</a:t>
            </a:r>
            <a:r>
              <a:rPr lang="ru-RU" dirty="0" smtClean="0"/>
              <a:t>),</a:t>
            </a:r>
            <a:r>
              <a:rPr lang="el-GR" dirty="0" smtClean="0">
                <a:cs typeface="Times New Roman" pitchFamily="18" charset="0"/>
              </a:rPr>
              <a:t>ϕ</a:t>
            </a:r>
            <a:r>
              <a:rPr lang="ru-RU" dirty="0" smtClean="0"/>
              <a:t>∈</a:t>
            </a:r>
            <a:r>
              <a:rPr lang="ru-RU" dirty="0"/>
              <a:t>[0;8π] </a:t>
            </a:r>
          </a:p>
        </p:txBody>
      </p:sp>
      <p:pic>
        <p:nvPicPr>
          <p:cNvPr id="4" name="Объект 3" descr="График полярной розы k=3/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1772816"/>
            <a:ext cx="4242048" cy="431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05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Бабочка</a:t>
            </a:r>
            <a:r>
              <a:rPr lang="ru-RU" sz="4400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el-GR" sz="2800" dirty="0"/>
              <a:t>ρ</a:t>
            </a:r>
            <a:r>
              <a:rPr lang="ru-RU" sz="2800" dirty="0">
                <a:cs typeface="Times New Roman" pitchFamily="18" charset="0"/>
              </a:rPr>
              <a:t>(</a:t>
            </a:r>
            <a:r>
              <a:rPr lang="el-GR" sz="2800" dirty="0">
                <a:cs typeface="Times New Roman" pitchFamily="18" charset="0"/>
              </a:rPr>
              <a:t>ϕ</a:t>
            </a:r>
            <a:r>
              <a:rPr lang="ru-RU" sz="3100" dirty="0" smtClean="0"/>
              <a:t>)=</a:t>
            </a:r>
            <a:r>
              <a:rPr lang="ru-RU" sz="3100" dirty="0" err="1" smtClean="0"/>
              <a:t>esin</a:t>
            </a:r>
            <a:r>
              <a:rPr lang="ru-RU" sz="3100" dirty="0" smtClean="0"/>
              <a:t>(</a:t>
            </a:r>
            <a:r>
              <a:rPr lang="el-GR" sz="2800" dirty="0" smtClean="0">
                <a:cs typeface="Times New Roman" pitchFamily="18" charset="0"/>
              </a:rPr>
              <a:t>ϕ</a:t>
            </a:r>
            <a:r>
              <a:rPr lang="ru-RU" sz="3100" dirty="0" smtClean="0"/>
              <a:t>)</a:t>
            </a:r>
            <a:r>
              <a:rPr lang="ru-RU" sz="3100" dirty="0"/>
              <a:t> −</a:t>
            </a:r>
            <a:r>
              <a:rPr lang="ru-RU" sz="3100" dirty="0" smtClean="0"/>
              <a:t>2cos(4</a:t>
            </a:r>
            <a:r>
              <a:rPr lang="el-GR" sz="2800" dirty="0" smtClean="0">
                <a:cs typeface="Times New Roman" pitchFamily="18" charset="0"/>
              </a:rPr>
              <a:t>ϕ</a:t>
            </a:r>
            <a:r>
              <a:rPr lang="ru-RU" sz="3100" dirty="0" smtClean="0"/>
              <a:t>)+sin5</a:t>
            </a:r>
            <a:r>
              <a:rPr lang="ru-RU" sz="3100" dirty="0"/>
              <a:t> (</a:t>
            </a:r>
            <a:r>
              <a:rPr lang="ru-RU" sz="3100" dirty="0" smtClean="0"/>
              <a:t>2</a:t>
            </a:r>
            <a:r>
              <a:rPr lang="el-GR" sz="2800" dirty="0" smtClean="0">
                <a:cs typeface="Times New Roman" pitchFamily="18" charset="0"/>
              </a:rPr>
              <a:t>ϕ </a:t>
            </a:r>
            <a:r>
              <a:rPr lang="ru-RU" sz="3100" dirty="0" smtClean="0"/>
              <a:t>−</a:t>
            </a:r>
            <a:r>
              <a:rPr lang="ru-RU" sz="3100" dirty="0"/>
              <a:t>π24 </a:t>
            </a:r>
            <a:r>
              <a:rPr lang="ru-RU" sz="3100" dirty="0" smtClean="0"/>
              <a:t>)</a:t>
            </a:r>
            <a:r>
              <a:rPr lang="ru-RU" sz="2800" dirty="0" smtClean="0"/>
              <a:t>,</a:t>
            </a:r>
            <a:r>
              <a:rPr lang="el-GR" sz="2800" dirty="0" smtClean="0">
                <a:cs typeface="Times New Roman" pitchFamily="18" charset="0"/>
              </a:rPr>
              <a:t>ϕ</a:t>
            </a:r>
            <a:r>
              <a:rPr lang="ru-RU" sz="3100" dirty="0" smtClean="0"/>
              <a:t>∈</a:t>
            </a:r>
            <a:r>
              <a:rPr lang="ru-RU" sz="3100" dirty="0"/>
              <a:t>[−8π;8π] </a:t>
            </a:r>
          </a:p>
        </p:txBody>
      </p:sp>
      <p:pic>
        <p:nvPicPr>
          <p:cNvPr id="4" name="Объект 3" descr="График бабочка в полярных координатах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1916832"/>
            <a:ext cx="452596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46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44</TotalTime>
  <Words>17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Линии в полярных координатах</vt:lpstr>
      <vt:lpstr>Окружность ρ(ϕ)=1,ϕ∈[0;2π] ρ(ϕ)=2,ϕ∈[0;2π] </vt:lpstr>
      <vt:lpstr>Спираль Архимеда  ρ(ϕ)=2t,ϕ∈[0;8π]  </vt:lpstr>
      <vt:lpstr>Кардиоида  ρ(ϕ)=1−sin(ϕ),ϕ∈[0;2π]  </vt:lpstr>
      <vt:lpstr>Улитка Паскаля  ρ(ϕ)=2−4sin(ϕ),ϕ∈[0;2π]  </vt:lpstr>
      <vt:lpstr>Парабола  ρ(ϕ)=11−cos(ϕ) , ϕ∈[0;2π]  </vt:lpstr>
      <vt:lpstr>Полярная роза  ρ(ϕ)=sin(6ϕ),ϕ∈[0;2π]  ρ(ϕ)=sin(74ϕ),ϕ∈[0;8π] </vt:lpstr>
      <vt:lpstr>Полярная роза ρ(ϕ)=sin(34ϕ),ϕ∈[0;8π] </vt:lpstr>
      <vt:lpstr>Бабочка  ρ(ϕ)=esin(ϕ) −2cos(4ϕ)+sin5 (2ϕ −π24 ),ϕ∈[−8π;8π] </vt:lpstr>
      <vt:lpstr>Сердце ρ(ϕ)=2−2sin(ϕ)+sin(ϕ)|cos(ϕ)| − − − − − −  √ sin(ϕ)+1,4  ϕ∈[0;2π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Линии в полярных координатах</dc:title>
  <dc:creator>Сергей</dc:creator>
  <cp:lastModifiedBy>Сергей</cp:lastModifiedBy>
  <cp:revision>6</cp:revision>
  <dcterms:created xsi:type="dcterms:W3CDTF">2015-02-23T12:06:45Z</dcterms:created>
  <dcterms:modified xsi:type="dcterms:W3CDTF">2015-02-23T12:51:38Z</dcterms:modified>
</cp:coreProperties>
</file>