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6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84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5" name="Group 94"/>
          <p:cNvGrpSpPr/>
          <p:nvPr/>
        </p:nvGrpSpPr>
        <p:grpSpPr>
          <a:xfrm>
            <a:off x="0" y="-30477"/>
            <a:ext cx="9067800" cy="6889273"/>
            <a:chOff x="0" y="-30477"/>
            <a:chExt cx="9067800" cy="6889273"/>
          </a:xfrm>
        </p:grpSpPr>
        <p:cxnSp>
          <p:nvCxnSpPr>
            <p:cNvPr id="110" name="Straight Connector 109"/>
            <p:cNvCxnSpPr/>
            <p:nvPr/>
          </p:nvCxnSpPr>
          <p:spPr>
            <a:xfrm rot="16200000" flipH="1">
              <a:off x="-1447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>
            <a:xfrm rot="16200000" flipH="1">
              <a:off x="-1638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/>
            <p:cNvCxnSpPr/>
            <p:nvPr/>
          </p:nvCxnSpPr>
          <p:spPr>
            <a:xfrm rot="5400000">
              <a:off x="-1485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Connector 180"/>
            <p:cNvCxnSpPr/>
            <p:nvPr/>
          </p:nvCxnSpPr>
          <p:spPr>
            <a:xfrm rot="5400000">
              <a:off x="-32385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/>
            <p:cNvCxnSpPr/>
            <p:nvPr/>
          </p:nvCxnSpPr>
          <p:spPr>
            <a:xfrm rot="16200000" flipH="1">
              <a:off x="-33147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/>
            <p:cNvCxnSpPr/>
            <p:nvPr/>
          </p:nvCxnSpPr>
          <p:spPr>
            <a:xfrm rot="16200000" flipH="1">
              <a:off x="-1371600" y="2971800"/>
              <a:ext cx="6858000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Connector 183"/>
            <p:cNvCxnSpPr/>
            <p:nvPr/>
          </p:nvCxnSpPr>
          <p:spPr>
            <a:xfrm rot="16200000" flipH="1">
              <a:off x="-2819400" y="3200400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/>
            <p:cNvCxnSpPr/>
            <p:nvPr/>
          </p:nvCxnSpPr>
          <p:spPr>
            <a:xfrm rot="5400000">
              <a:off x="-2705099" y="3238500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/>
            <p:cNvCxnSpPr/>
            <p:nvPr/>
          </p:nvCxnSpPr>
          <p:spPr>
            <a:xfrm rot="16200000" flipH="1">
              <a:off x="-21336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/>
            <p:cNvCxnSpPr/>
            <p:nvPr/>
          </p:nvCxnSpPr>
          <p:spPr>
            <a:xfrm rot="16200000" flipH="1">
              <a:off x="-31242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/>
            <p:cNvCxnSpPr/>
            <p:nvPr/>
          </p:nvCxnSpPr>
          <p:spPr>
            <a:xfrm rot="16200000" flipH="1">
              <a:off x="-1828799" y="3352799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/>
            <p:cNvCxnSpPr/>
            <p:nvPr/>
          </p:nvCxnSpPr>
          <p:spPr>
            <a:xfrm rot="16200000" flipH="1">
              <a:off x="-28194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Connector 189"/>
            <p:cNvCxnSpPr/>
            <p:nvPr/>
          </p:nvCxnSpPr>
          <p:spPr>
            <a:xfrm rot="16200000" flipH="1">
              <a:off x="-2438400" y="3124200"/>
              <a:ext cx="6858000" cy="609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>
            <a:xfrm rot="5400000">
              <a:off x="-173164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>
            <a:xfrm rot="5400000">
              <a:off x="-1142048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>
            <a:xfrm rot="5400000">
              <a:off x="-9144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>
            <a:xfrm rot="5400000">
              <a:off x="-185547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 rot="16200000" flipH="1">
              <a:off x="-26431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/>
            <p:nvPr/>
          </p:nvCxnSpPr>
          <p:spPr>
            <a:xfrm rot="16200000" flipH="1">
              <a:off x="-1954530" y="3326130"/>
              <a:ext cx="6858000" cy="20574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rot="16200000" flipH="1">
              <a:off x="-2362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Straight Connector 208"/>
            <p:cNvCxnSpPr/>
            <p:nvPr/>
          </p:nvCxnSpPr>
          <p:spPr>
            <a:xfrm rot="16200000" flipH="1">
              <a:off x="-21336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Straight Connector 209"/>
            <p:cNvCxnSpPr/>
            <p:nvPr/>
          </p:nvCxnSpPr>
          <p:spPr>
            <a:xfrm rot="16200000" flipH="1">
              <a:off x="1066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Straight Connector 210"/>
            <p:cNvCxnSpPr/>
            <p:nvPr/>
          </p:nvCxnSpPr>
          <p:spPr>
            <a:xfrm rot="16200000" flipH="1">
              <a:off x="876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Straight Connector 211"/>
            <p:cNvCxnSpPr/>
            <p:nvPr/>
          </p:nvCxnSpPr>
          <p:spPr>
            <a:xfrm rot="5400000">
              <a:off x="1028700" y="3238500"/>
              <a:ext cx="6858000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Straight Connector 212"/>
            <p:cNvCxnSpPr/>
            <p:nvPr/>
          </p:nvCxnSpPr>
          <p:spPr>
            <a:xfrm rot="5400000">
              <a:off x="-7239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Straight Connector 213"/>
            <p:cNvCxnSpPr/>
            <p:nvPr/>
          </p:nvCxnSpPr>
          <p:spPr>
            <a:xfrm rot="16200000" flipH="1">
              <a:off x="-8001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Straight Connector 214"/>
            <p:cNvCxnSpPr/>
            <p:nvPr/>
          </p:nvCxnSpPr>
          <p:spPr>
            <a:xfrm rot="5400000">
              <a:off x="-152400" y="3429000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Straight Connector 215"/>
            <p:cNvCxnSpPr/>
            <p:nvPr/>
          </p:nvCxnSpPr>
          <p:spPr>
            <a:xfrm rot="16200000" flipH="1">
              <a:off x="-304800" y="3200400"/>
              <a:ext cx="6858000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Straight Connector 216"/>
            <p:cNvCxnSpPr/>
            <p:nvPr/>
          </p:nvCxnSpPr>
          <p:spPr>
            <a:xfrm rot="5400000">
              <a:off x="-190499" y="3238500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Connector 217"/>
            <p:cNvCxnSpPr/>
            <p:nvPr/>
          </p:nvCxnSpPr>
          <p:spPr>
            <a:xfrm rot="16200000" flipH="1">
              <a:off x="3810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Straight Connector 218"/>
            <p:cNvCxnSpPr/>
            <p:nvPr/>
          </p:nvCxnSpPr>
          <p:spPr>
            <a:xfrm rot="16200000" flipH="1">
              <a:off x="-6096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Straight Connector 219"/>
            <p:cNvCxnSpPr/>
            <p:nvPr/>
          </p:nvCxnSpPr>
          <p:spPr>
            <a:xfrm rot="16200000" flipH="1">
              <a:off x="685801" y="3352799"/>
              <a:ext cx="6858000" cy="152401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Straight Connector 220"/>
            <p:cNvCxnSpPr/>
            <p:nvPr/>
          </p:nvCxnSpPr>
          <p:spPr>
            <a:xfrm rot="16200000" flipH="1">
              <a:off x="-304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Straight Connector 221"/>
            <p:cNvCxnSpPr/>
            <p:nvPr/>
          </p:nvCxnSpPr>
          <p:spPr>
            <a:xfrm rot="5400000">
              <a:off x="-10287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Straight Connector 222"/>
            <p:cNvCxnSpPr/>
            <p:nvPr/>
          </p:nvCxnSpPr>
          <p:spPr>
            <a:xfrm rot="5400000">
              <a:off x="78295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Connector 223"/>
            <p:cNvCxnSpPr/>
            <p:nvPr/>
          </p:nvCxnSpPr>
          <p:spPr>
            <a:xfrm rot="5400000">
              <a:off x="1372552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/>
            <p:cNvCxnSpPr/>
            <p:nvPr/>
          </p:nvCxnSpPr>
          <p:spPr>
            <a:xfrm rot="5400000">
              <a:off x="1600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Straight Connector 225"/>
            <p:cNvCxnSpPr/>
            <p:nvPr/>
          </p:nvCxnSpPr>
          <p:spPr>
            <a:xfrm rot="5400000">
              <a:off x="65913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Straight Connector 226"/>
            <p:cNvCxnSpPr/>
            <p:nvPr/>
          </p:nvCxnSpPr>
          <p:spPr>
            <a:xfrm rot="16200000" flipH="1">
              <a:off x="-1285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Straight Connector 227"/>
            <p:cNvCxnSpPr/>
            <p:nvPr/>
          </p:nvCxnSpPr>
          <p:spPr>
            <a:xfrm rot="16200000" flipH="1">
              <a:off x="560070" y="3326130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Straight Connector 228"/>
            <p:cNvCxnSpPr/>
            <p:nvPr/>
          </p:nvCxnSpPr>
          <p:spPr>
            <a:xfrm rot="16200000" flipH="1">
              <a:off x="1524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Straight Connector 229"/>
            <p:cNvCxnSpPr/>
            <p:nvPr/>
          </p:nvCxnSpPr>
          <p:spPr>
            <a:xfrm rot="16200000" flipH="1">
              <a:off x="3810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Straight Connector 236"/>
            <p:cNvCxnSpPr/>
            <p:nvPr/>
          </p:nvCxnSpPr>
          <p:spPr>
            <a:xfrm rot="16200000" flipH="1">
              <a:off x="2743200" y="3352801"/>
              <a:ext cx="6858000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Straight Connector 237"/>
            <p:cNvCxnSpPr/>
            <p:nvPr/>
          </p:nvCxnSpPr>
          <p:spPr>
            <a:xfrm rot="16200000" flipH="1">
              <a:off x="2095501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Straight Connector 238"/>
            <p:cNvCxnSpPr/>
            <p:nvPr/>
          </p:nvCxnSpPr>
          <p:spPr>
            <a:xfrm rot="5400000">
              <a:off x="2705100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Straight Connector 239"/>
            <p:cNvCxnSpPr/>
            <p:nvPr/>
          </p:nvCxnSpPr>
          <p:spPr>
            <a:xfrm rot="5400000">
              <a:off x="1828801" y="3276600"/>
              <a:ext cx="6857999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Straight Connector 240"/>
            <p:cNvCxnSpPr/>
            <p:nvPr/>
          </p:nvCxnSpPr>
          <p:spPr>
            <a:xfrm rot="16200000" flipH="1">
              <a:off x="1066800" y="3200402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Straight Connector 241"/>
            <p:cNvCxnSpPr/>
            <p:nvPr/>
          </p:nvCxnSpPr>
          <p:spPr>
            <a:xfrm rot="16200000" flipH="1">
              <a:off x="2362201" y="3352800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Straight Connector 242"/>
            <p:cNvCxnSpPr/>
            <p:nvPr/>
          </p:nvCxnSpPr>
          <p:spPr>
            <a:xfrm rot="5400000">
              <a:off x="2646045" y="2722246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Straight Connector 243"/>
            <p:cNvCxnSpPr/>
            <p:nvPr/>
          </p:nvCxnSpPr>
          <p:spPr>
            <a:xfrm rot="5400000">
              <a:off x="3048952" y="3277553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Straight Connector 244"/>
            <p:cNvCxnSpPr/>
            <p:nvPr/>
          </p:nvCxnSpPr>
          <p:spPr>
            <a:xfrm rot="5400000">
              <a:off x="2895600" y="3276601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Straight Connector 245"/>
            <p:cNvCxnSpPr/>
            <p:nvPr/>
          </p:nvCxnSpPr>
          <p:spPr>
            <a:xfrm rot="5400000">
              <a:off x="2388870" y="3227071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Straight Connector 246"/>
            <p:cNvCxnSpPr/>
            <p:nvPr/>
          </p:nvCxnSpPr>
          <p:spPr>
            <a:xfrm rot="16200000" flipH="1">
              <a:off x="22364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Straight Connector 247"/>
            <p:cNvCxnSpPr/>
            <p:nvPr/>
          </p:nvCxnSpPr>
          <p:spPr>
            <a:xfrm rot="16200000" flipH="1">
              <a:off x="17526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Straight Connector 248"/>
            <p:cNvCxnSpPr/>
            <p:nvPr/>
          </p:nvCxnSpPr>
          <p:spPr>
            <a:xfrm rot="16200000" flipH="1">
              <a:off x="19812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Straight Connector 249"/>
            <p:cNvCxnSpPr/>
            <p:nvPr/>
          </p:nvCxnSpPr>
          <p:spPr>
            <a:xfrm rot="5400000">
              <a:off x="3467100" y="3314701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1" name="Straight Connector 250"/>
            <p:cNvCxnSpPr/>
            <p:nvPr/>
          </p:nvCxnSpPr>
          <p:spPr>
            <a:xfrm rot="16200000" flipH="1">
              <a:off x="3467099" y="3314701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2" name="Straight Connector 251"/>
            <p:cNvCxnSpPr/>
            <p:nvPr/>
          </p:nvCxnSpPr>
          <p:spPr>
            <a:xfrm rot="5400000">
              <a:off x="4038600" y="3429001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3" name="Straight Connector 252"/>
            <p:cNvCxnSpPr/>
            <p:nvPr/>
          </p:nvCxnSpPr>
          <p:spPr>
            <a:xfrm rot="16200000" flipH="1">
              <a:off x="3886200" y="3200401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4" name="Straight Connector 253"/>
            <p:cNvCxnSpPr/>
            <p:nvPr/>
          </p:nvCxnSpPr>
          <p:spPr>
            <a:xfrm rot="5400000">
              <a:off x="4000501" y="3238501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5" name="Straight Connector 254"/>
            <p:cNvCxnSpPr/>
            <p:nvPr/>
          </p:nvCxnSpPr>
          <p:spPr>
            <a:xfrm rot="16200000" flipH="1">
              <a:off x="4572000" y="3200401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7" name="Straight Connector 256"/>
            <p:cNvCxnSpPr/>
            <p:nvPr/>
          </p:nvCxnSpPr>
          <p:spPr>
            <a:xfrm rot="16200000" flipH="1">
              <a:off x="3733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Straight Connector 257"/>
            <p:cNvCxnSpPr/>
            <p:nvPr/>
          </p:nvCxnSpPr>
          <p:spPr>
            <a:xfrm rot="5400000">
              <a:off x="36195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9" name="Straight Connector 258"/>
            <p:cNvCxnSpPr/>
            <p:nvPr/>
          </p:nvCxnSpPr>
          <p:spPr>
            <a:xfrm rot="16200000" flipH="1">
              <a:off x="4214813" y="3252788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Straight Connector 259"/>
            <p:cNvCxnSpPr/>
            <p:nvPr/>
          </p:nvCxnSpPr>
          <p:spPr>
            <a:xfrm rot="16200000" flipH="1">
              <a:off x="47510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1" name="Straight Connector 260"/>
            <p:cNvCxnSpPr/>
            <p:nvPr/>
          </p:nvCxnSpPr>
          <p:spPr>
            <a:xfrm rot="16200000" flipH="1">
              <a:off x="43434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2" name="Straight Connector 261"/>
            <p:cNvCxnSpPr/>
            <p:nvPr/>
          </p:nvCxnSpPr>
          <p:spPr>
            <a:xfrm rot="16200000" flipH="1">
              <a:off x="4572000" y="3352801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Straight Connector 263"/>
            <p:cNvCxnSpPr/>
            <p:nvPr/>
          </p:nvCxnSpPr>
          <p:spPr>
            <a:xfrm rot="16200000" flipH="1">
              <a:off x="5257800" y="3352802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5" name="Straight Connector 264"/>
            <p:cNvCxnSpPr/>
            <p:nvPr/>
          </p:nvCxnSpPr>
          <p:spPr>
            <a:xfrm rot="16200000" flipH="1">
              <a:off x="5067300" y="3238502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6" name="Straight Connector 265"/>
            <p:cNvCxnSpPr/>
            <p:nvPr/>
          </p:nvCxnSpPr>
          <p:spPr>
            <a:xfrm rot="5400000">
              <a:off x="5219700" y="3238502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Straight Connector 266"/>
            <p:cNvCxnSpPr/>
            <p:nvPr/>
          </p:nvCxnSpPr>
          <p:spPr>
            <a:xfrm rot="16200000" flipH="1">
              <a:off x="4876801" y="3352801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8" name="Straight Connector 267"/>
            <p:cNvCxnSpPr/>
            <p:nvPr/>
          </p:nvCxnSpPr>
          <p:spPr>
            <a:xfrm rot="5400000">
              <a:off x="5527994" y="3318196"/>
              <a:ext cx="6888479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Straight Connector 269"/>
            <p:cNvCxnSpPr/>
            <p:nvPr/>
          </p:nvCxnSpPr>
          <p:spPr>
            <a:xfrm rot="5400000">
              <a:off x="4850130" y="3227072"/>
              <a:ext cx="6858000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Straight Connector 270"/>
            <p:cNvCxnSpPr/>
            <p:nvPr/>
          </p:nvCxnSpPr>
          <p:spPr>
            <a:xfrm rot="16200000" flipH="1">
              <a:off x="4751070" y="3326132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Straight Connector 277"/>
            <p:cNvCxnSpPr/>
            <p:nvPr/>
          </p:nvCxnSpPr>
          <p:spPr>
            <a:xfrm rot="5400000">
              <a:off x="5562599" y="3429001"/>
              <a:ext cx="685800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3" name="Straight Connector 282"/>
            <p:cNvCxnSpPr/>
            <p:nvPr/>
          </p:nvCxnSpPr>
          <p:spPr>
            <a:xfrm rot="5400000">
              <a:off x="2552700" y="3390900"/>
              <a:ext cx="6858000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9" name="Straight Connector 288"/>
            <p:cNvCxnSpPr/>
            <p:nvPr/>
          </p:nvCxnSpPr>
          <p:spPr>
            <a:xfrm rot="16200000" flipH="1">
              <a:off x="3048000" y="3352800"/>
              <a:ext cx="6858000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2" name="Straight Connector 291"/>
            <p:cNvCxnSpPr/>
            <p:nvPr/>
          </p:nvCxnSpPr>
          <p:spPr>
            <a:xfrm rot="16200000" flipH="1">
              <a:off x="3238500" y="3238500"/>
              <a:ext cx="6858000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4" name="Straight Connector 293"/>
            <p:cNvCxnSpPr/>
            <p:nvPr/>
          </p:nvCxnSpPr>
          <p:spPr>
            <a:xfrm rot="5400000">
              <a:off x="2133600" y="3276600"/>
              <a:ext cx="6858000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8" name="Straight Connector 297"/>
            <p:cNvCxnSpPr/>
            <p:nvPr/>
          </p:nvCxnSpPr>
          <p:spPr>
            <a:xfrm rot="16200000" flipH="1">
              <a:off x="3148013" y="3252789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9" name="Straight Connector 298"/>
            <p:cNvCxnSpPr/>
            <p:nvPr/>
          </p:nvCxnSpPr>
          <p:spPr>
            <a:xfrm rot="5400000">
              <a:off x="3771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Straight Connector 301"/>
            <p:cNvCxnSpPr/>
            <p:nvPr/>
          </p:nvCxnSpPr>
          <p:spPr>
            <a:xfrm rot="5400000">
              <a:off x="4229100" y="2933700"/>
              <a:ext cx="6858000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7" name="Straight Connector 306"/>
            <p:cNvCxnSpPr/>
            <p:nvPr/>
          </p:nvCxnSpPr>
          <p:spPr>
            <a:xfrm rot="16200000" flipH="1">
              <a:off x="1371600" y="3200403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26262-61E6-487B-9060-A6507EE5A9EA}" type="datetimeFigureOut">
              <a:rPr lang="ru-RU" smtClean="0"/>
              <a:t>23.02.2015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A0C5C-2002-4CE0-B899-DCFE6AD6D595}" type="slidenum">
              <a:rPr lang="ru-RU" smtClean="0"/>
              <a:t>‹#›</a:t>
            </a:fld>
            <a:endParaRPr lang="ru-RU"/>
          </a:p>
        </p:txBody>
      </p:sp>
      <p:sp>
        <p:nvSpPr>
          <p:cNvPr id="113" name="Rectangle 112"/>
          <p:cNvSpPr/>
          <p:nvPr/>
        </p:nvSpPr>
        <p:spPr>
          <a:xfrm>
            <a:off x="0" y="1905000"/>
            <a:ext cx="4953000" cy="3124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grpSp>
        <p:nvGrpSpPr>
          <p:cNvPr id="94" name="Group 93"/>
          <p:cNvGrpSpPr/>
          <p:nvPr/>
        </p:nvGrpSpPr>
        <p:grpSpPr>
          <a:xfrm>
            <a:off x="0" y="2057400"/>
            <a:ext cx="4801394" cy="2820988"/>
            <a:chOff x="0" y="2057400"/>
            <a:chExt cx="4801394" cy="2820988"/>
          </a:xfrm>
        </p:grpSpPr>
        <p:cxnSp>
          <p:nvCxnSpPr>
            <p:cNvPr id="117" name="Straight Connector 116"/>
            <p:cNvCxnSpPr/>
            <p:nvPr/>
          </p:nvCxnSpPr>
          <p:spPr>
            <a:xfrm>
              <a:off x="0" y="20574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/>
            <p:nvPr/>
          </p:nvCxnSpPr>
          <p:spPr>
            <a:xfrm>
              <a:off x="0" y="48768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/>
          </p:nvCxnSpPr>
          <p:spPr>
            <a:xfrm rot="5400000">
              <a:off x="3391694" y="3467100"/>
              <a:ext cx="2818606" cy="794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130425"/>
            <a:ext cx="4419600" cy="1600327"/>
          </a:xfrm>
        </p:spPr>
        <p:txBody>
          <a:bodyPr anchor="b">
            <a:normAutofit/>
          </a:bodyPr>
          <a:lstStyle>
            <a:lvl1pPr algn="l">
              <a:defRPr sz="3600" b="1" cap="none" spc="40" baseline="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733800"/>
            <a:ext cx="4419600" cy="1066800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26262-61E6-487B-9060-A6507EE5A9EA}" type="datetimeFigureOut">
              <a:rPr lang="ru-RU" smtClean="0"/>
              <a:t>23.02.2015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A0C5C-2002-4CE0-B899-DCFE6AD6D59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26262-61E6-487B-9060-A6507EE5A9EA}" type="datetimeFigureOut">
              <a:rPr lang="ru-RU" smtClean="0"/>
              <a:t>23.02.2015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A0C5C-2002-4CE0-B899-DCFE6AD6D59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26262-61E6-487B-9060-A6507EE5A9EA}" type="datetimeFigureOut">
              <a:rPr lang="ru-RU" smtClean="0"/>
              <a:t>23.02.2015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A0C5C-2002-4CE0-B899-DCFE6AD6D59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92"/>
          <p:cNvGrpSpPr/>
          <p:nvPr/>
        </p:nvGrpSpPr>
        <p:grpSpPr>
          <a:xfrm>
            <a:off x="1" y="-30478"/>
            <a:ext cx="9067799" cy="4846320"/>
            <a:chOff x="1" y="-30477"/>
            <a:chExt cx="9067799" cy="4526277"/>
          </a:xfrm>
        </p:grpSpPr>
        <p:cxnSp>
          <p:nvCxnSpPr>
            <p:cNvPr id="8" name="Straight Connector 7"/>
            <p:cNvCxnSpPr/>
            <p:nvPr/>
          </p:nvCxnSpPr>
          <p:spPr>
            <a:xfrm rot="16200000" flipH="1">
              <a:off x="-2716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H="1">
              <a:off x="-4621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>
              <a:off x="-3097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5400000">
              <a:off x="-206236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H="1">
              <a:off x="-213856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H="1">
              <a:off x="-195465" y="1785212"/>
              <a:ext cx="4505731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6200000" flipH="1">
              <a:off x="-164326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-1528964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H="1">
              <a:off x="-95746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H="1">
              <a:off x="-194806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6200000" flipH="1">
              <a:off x="-652664" y="2166211"/>
              <a:ext cx="4505731" cy="152401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16200000" flipH="1">
              <a:off x="-16432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H="1">
              <a:off x="-1790700" y="2019300"/>
              <a:ext cx="4495800" cy="4572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>
              <a:off x="-55551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5400000">
              <a:off x="340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>
              <a:off x="26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>
              <a:off x="-67933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16200000" flipH="1">
              <a:off x="-1467052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16200000" flipH="1">
              <a:off x="-77839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16200000" flipH="1">
              <a:off x="-11860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16200000" flipH="1">
              <a:off x="-9574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16200000" flipH="1">
              <a:off x="22429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16200000" flipH="1">
              <a:off x="20524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2204835" y="2051912"/>
              <a:ext cx="4505731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5400000">
              <a:off x="452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16200000" flipH="1">
              <a:off x="37603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5400000">
              <a:off x="1023735" y="2242139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16200000" flipH="1">
              <a:off x="871335" y="2013812"/>
              <a:ext cx="4505731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>
              <a:off x="985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6200000" flipH="1">
              <a:off x="155713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16200000" flipH="1">
              <a:off x="5665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16200000" flipH="1">
              <a:off x="1861936" y="2166211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16200000" flipH="1">
              <a:off x="8713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>
              <a:off x="1474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195909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5400000">
              <a:off x="25486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5400000">
              <a:off x="27763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5400000">
              <a:off x="183526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16200000" flipH="1">
              <a:off x="1047548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16200000" flipH="1">
              <a:off x="1736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16200000" flipH="1">
              <a:off x="1328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16200000" flipH="1">
              <a:off x="1557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16200000" flipH="1">
              <a:off x="39193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16200000" flipH="1">
              <a:off x="3271636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5400000">
              <a:off x="38812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>
              <a:off x="3004936" y="2090012"/>
              <a:ext cx="4505730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16200000" flipH="1">
              <a:off x="22429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16200000" flipH="1">
              <a:off x="35383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>
              <a:off x="382218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5400000">
              <a:off x="4225087" y="2090965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5400000">
              <a:off x="407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5400000">
              <a:off x="356500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16200000" flipH="1">
              <a:off x="34126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16200000" flipH="1">
              <a:off x="29287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16200000" flipH="1">
              <a:off x="3081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5400000">
              <a:off x="4643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16200000" flipH="1">
              <a:off x="4643234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5400000">
              <a:off x="5214735" y="2242140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16200000" flipH="1">
              <a:off x="506233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>
              <a:off x="5176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16200000" flipH="1">
              <a:off x="57481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16200000" flipH="1">
              <a:off x="49099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5400000">
              <a:off x="47956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16200000" flipH="1">
              <a:off x="53909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16200000" flipH="1">
              <a:off x="5927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16200000" flipH="1">
              <a:off x="5519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16200000" flipH="1">
              <a:off x="5748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16200000" flipH="1">
              <a:off x="6433935" y="2166213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16200000" flipH="1">
              <a:off x="62434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5400000">
              <a:off x="63958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16200000" flipH="1">
              <a:off x="60529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5400000">
              <a:off x="6709356" y="2136834"/>
              <a:ext cx="4525755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5400000">
              <a:off x="6026265" y="2040483"/>
              <a:ext cx="4505731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6200000" flipH="1">
              <a:off x="5927205" y="2139543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5400000">
              <a:off x="6738734" y="2242140"/>
              <a:ext cx="450573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>
              <a:off x="3728835" y="2204312"/>
              <a:ext cx="4505731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16200000" flipH="1">
              <a:off x="4224135" y="2166212"/>
              <a:ext cx="4505731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16200000" flipH="1">
              <a:off x="4414635" y="2051912"/>
              <a:ext cx="4505731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5400000">
              <a:off x="3309735" y="2090012"/>
              <a:ext cx="4505731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16200000" flipH="1">
              <a:off x="43241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rot="5400000">
              <a:off x="49480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 rot="5400000">
              <a:off x="5405235" y="1747112"/>
              <a:ext cx="4505731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 rot="16200000" flipH="1">
              <a:off x="2547735" y="2013814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4" name="Rectangle 93"/>
          <p:cNvSpPr/>
          <p:nvPr/>
        </p:nvSpPr>
        <p:spPr>
          <a:xfrm>
            <a:off x="0" y="4311168"/>
            <a:ext cx="9144000" cy="1905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96" name="Straight Connector 95"/>
          <p:cNvCxnSpPr/>
          <p:nvPr/>
        </p:nvCxnSpPr>
        <p:spPr>
          <a:xfrm>
            <a:off x="0" y="4387368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0" y="6138380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621364"/>
            <a:ext cx="8305800" cy="414649"/>
          </a:xfrm>
        </p:spPr>
        <p:txBody>
          <a:bodyPr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5" name="Title 94"/>
          <p:cNvSpPr>
            <a:spLocks noGrp="1"/>
          </p:cNvSpPr>
          <p:nvPr>
            <p:ph type="title"/>
          </p:nvPr>
        </p:nvSpPr>
        <p:spPr>
          <a:xfrm>
            <a:off x="457200" y="4463568"/>
            <a:ext cx="83058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26262-61E6-487B-9060-A6507EE5A9EA}" type="datetimeFigureOut">
              <a:rPr lang="ru-RU" smtClean="0"/>
              <a:t>23.02.2015</a:t>
            </a:fld>
            <a:endParaRPr lang="ru-RU"/>
          </a:p>
        </p:txBody>
      </p:sp>
      <p:sp>
        <p:nvSpPr>
          <p:cNvPr id="91" name="Footer Placeholder 9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2" name="Slide Number Placeholder 9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A0C5C-2002-4CE0-B899-DCFE6AD6D595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26262-61E6-487B-9060-A6507EE5A9EA}" type="datetimeFigureOut">
              <a:rPr lang="ru-RU" smtClean="0"/>
              <a:t>23.02.2015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A0C5C-2002-4CE0-B899-DCFE6AD6D59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26262-61E6-487B-9060-A6507EE5A9EA}" type="datetimeFigureOut">
              <a:rPr lang="ru-RU" smtClean="0"/>
              <a:t>23.02.2015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A0C5C-2002-4CE0-B899-DCFE6AD6D59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26262-61E6-487B-9060-A6507EE5A9EA}" type="datetimeFigureOut">
              <a:rPr lang="ru-RU" smtClean="0"/>
              <a:t>23.02.2015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A0C5C-2002-4CE0-B899-DCFE6AD6D59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26262-61E6-487B-9060-A6507EE5A9EA}" type="datetimeFigureOut">
              <a:rPr lang="ru-RU" smtClean="0"/>
              <a:t>23.02.2015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A0C5C-2002-4CE0-B899-DCFE6AD6D59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0" y="273050"/>
            <a:ext cx="5486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26262-61E6-487B-9060-A6507EE5A9EA}" type="datetimeFigureOut">
              <a:rPr lang="ru-RU" smtClean="0"/>
              <a:t>23.02.2015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A0C5C-2002-4CE0-B899-DCFE6AD6D595}" type="slidenum">
              <a:rPr lang="ru-RU" smtClean="0"/>
              <a:t>‹#›</a:t>
            </a:fld>
            <a:endParaRPr lang="ru-RU"/>
          </a:p>
        </p:txBody>
      </p:sp>
      <p:sp>
        <p:nvSpPr>
          <p:cNvPr id="37" name="Rectangle 36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901952"/>
            <a:ext cx="2377440" cy="137160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tabLst>
                <a:tab pos="3830638" algn="l"/>
              </a:tabLst>
              <a:defRPr lang="en-US" sz="2600" b="1" kern="1200" cap="none" spc="20" baseline="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3552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200400" y="381000"/>
            <a:ext cx="5562600" cy="5638800"/>
          </a:xfrm>
          <a:solidFill>
            <a:schemeClr val="bg2"/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26262-61E6-487B-9060-A6507EE5A9EA}" type="datetimeFigureOut">
              <a:rPr lang="ru-RU" smtClean="0"/>
              <a:t>23.02.2015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A0C5C-2002-4CE0-B899-DCFE6AD6D595}" type="slidenum">
              <a:rPr lang="ru-RU" smtClean="0"/>
              <a:t>‹#›</a:t>
            </a:fld>
            <a:endParaRPr lang="ru-RU"/>
          </a:p>
        </p:txBody>
      </p:sp>
      <p:sp>
        <p:nvSpPr>
          <p:cNvPr id="33" name="Rectangle 32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48" y="1905000"/>
            <a:ext cx="2377440" cy="1371600"/>
          </a:xfrm>
        </p:spPr>
        <p:txBody>
          <a:bodyPr anchor="b">
            <a:normAutofit/>
          </a:bodyPr>
          <a:lstStyle>
            <a:lvl1pPr algn="l">
              <a:defRPr sz="2600" b="1" cap="none" spc="20" baseline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6600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Rectangle 189"/>
          <p:cNvSpPr/>
          <p:nvPr/>
        </p:nvSpPr>
        <p:spPr>
          <a:xfrm>
            <a:off x="149352" y="137160"/>
            <a:ext cx="8869680" cy="6583680"/>
          </a:xfrm>
          <a:prstGeom prst="rect">
            <a:avLst/>
          </a:prstGeom>
          <a:noFill/>
          <a:ln w="19050" cmpd="sng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38526262-61E6-487B-9060-A6507EE5A9EA}" type="datetimeFigureOut">
              <a:rPr lang="ru-RU" smtClean="0"/>
              <a:t>23.02.2015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31123" y="6312408"/>
            <a:ext cx="34817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93FA0C5C-2002-4CE0-B899-DCFE6AD6D595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069" r:id="rId1"/>
    <p:sldLayoutId id="2147484070" r:id="rId2"/>
    <p:sldLayoutId id="2147484071" r:id="rId3"/>
    <p:sldLayoutId id="2147484072" r:id="rId4"/>
    <p:sldLayoutId id="2147484073" r:id="rId5"/>
    <p:sldLayoutId id="2147484074" r:id="rId6"/>
    <p:sldLayoutId id="2147484075" r:id="rId7"/>
    <p:sldLayoutId id="2147484076" r:id="rId8"/>
    <p:sldLayoutId id="2147484077" r:id="rId9"/>
    <p:sldLayoutId id="2147484078" r:id="rId10"/>
    <p:sldLayoutId id="2147484079" r:id="rId11"/>
  </p:sldLayoutIdLst>
  <p:txStyles>
    <p:titleStyle>
      <a:lvl1pPr algn="l" defTabSz="914400" rtl="0" eaLnBrk="1" latinLnBrk="0" hangingPunct="1">
        <a:spcBef>
          <a:spcPct val="0"/>
        </a:spcBef>
        <a:buNone/>
        <a:tabLst>
          <a:tab pos="3830638" algn="l"/>
        </a:tabLst>
        <a:defRPr sz="3600" b="1" kern="1200" cap="none" spc="50">
          <a:ln w="13335" cmpd="sng">
            <a:solidFill>
              <a:schemeClr val="accent1">
                <a:lumMod val="50000"/>
              </a:schemeClr>
            </a:solidFill>
            <a:prstDash val="solid"/>
          </a:ln>
          <a:solidFill>
            <a:schemeClr val="accent6">
              <a:tint val="1000"/>
            </a:schemeClr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8872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91640" indent="-18288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4884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28600" y="2130425"/>
            <a:ext cx="5423520" cy="1370583"/>
          </a:xfrm>
        </p:spPr>
        <p:txBody>
          <a:bodyPr>
            <a:normAutofit/>
          </a:bodyPr>
          <a:lstStyle/>
          <a:p>
            <a:r>
              <a:rPr lang="ru-RU" sz="4000" dirty="0" smtClean="0"/>
              <a:t>Линии в полярных координатах</a:t>
            </a:r>
            <a:endParaRPr lang="ru-RU" sz="4000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6" name="Рисунок 5" descr="Полярные системы координат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3356992"/>
            <a:ext cx="3168352" cy="136778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96653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19256" cy="108012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000" dirty="0" smtClean="0">
                <a:solidFill>
                  <a:srgbClr val="FF0000"/>
                </a:solidFill>
              </a:rPr>
              <a:t>Сердце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el-GR" sz="2400" dirty="0" smtClean="0"/>
              <a:t>ρ</a:t>
            </a:r>
            <a:r>
              <a:rPr lang="ru-RU" sz="2400" dirty="0">
                <a:cs typeface="Times New Roman" pitchFamily="18" charset="0"/>
              </a:rPr>
              <a:t>(</a:t>
            </a:r>
            <a:r>
              <a:rPr lang="el-GR" sz="2400" dirty="0">
                <a:cs typeface="Times New Roman" pitchFamily="18" charset="0"/>
              </a:rPr>
              <a:t>ϕ</a:t>
            </a:r>
            <a:r>
              <a:rPr lang="ru-RU" sz="2400" dirty="0" smtClean="0"/>
              <a:t>)=</a:t>
            </a:r>
            <a:r>
              <a:rPr lang="ru-RU" sz="2400" dirty="0"/>
              <a:t>2−</a:t>
            </a:r>
            <a:r>
              <a:rPr lang="ru-RU" sz="2400" dirty="0" smtClean="0"/>
              <a:t>2sin(</a:t>
            </a:r>
            <a:r>
              <a:rPr lang="el-GR" sz="2400" dirty="0">
                <a:cs typeface="Times New Roman" pitchFamily="18" charset="0"/>
              </a:rPr>
              <a:t>ϕ</a:t>
            </a:r>
            <a:r>
              <a:rPr lang="ru-RU" sz="2400" dirty="0" smtClean="0"/>
              <a:t>)+</a:t>
            </a:r>
            <a:r>
              <a:rPr lang="ru-RU" sz="2400" dirty="0" err="1" smtClean="0"/>
              <a:t>sin</a:t>
            </a:r>
            <a:r>
              <a:rPr lang="ru-RU" sz="2400" dirty="0" smtClean="0"/>
              <a:t>(</a:t>
            </a:r>
            <a:r>
              <a:rPr lang="el-GR" sz="2400" dirty="0">
                <a:cs typeface="Times New Roman" pitchFamily="18" charset="0"/>
              </a:rPr>
              <a:t>ϕ</a:t>
            </a:r>
            <a:r>
              <a:rPr lang="ru-RU" sz="2400" dirty="0" smtClean="0"/>
              <a:t>)|</a:t>
            </a:r>
            <a:r>
              <a:rPr lang="ru-RU" sz="2400" dirty="0" err="1" smtClean="0"/>
              <a:t>cos</a:t>
            </a:r>
            <a:r>
              <a:rPr lang="ru-RU" sz="2400" dirty="0" smtClean="0"/>
              <a:t>(</a:t>
            </a:r>
            <a:r>
              <a:rPr lang="el-GR" sz="2400" dirty="0">
                <a:cs typeface="Times New Roman" pitchFamily="18" charset="0"/>
              </a:rPr>
              <a:t>ϕ</a:t>
            </a:r>
            <a:r>
              <a:rPr lang="ru-RU" sz="2400" dirty="0" smtClean="0"/>
              <a:t>)|</a:t>
            </a:r>
            <a:r>
              <a:rPr lang="ru-RU" sz="2400" dirty="0"/>
              <a:t> − − − − − −  √ </a:t>
            </a:r>
            <a:r>
              <a:rPr lang="ru-RU" sz="2400" dirty="0" err="1" smtClean="0"/>
              <a:t>sin</a:t>
            </a:r>
            <a:r>
              <a:rPr lang="ru-RU" sz="2400" dirty="0" smtClean="0"/>
              <a:t>(</a:t>
            </a:r>
            <a:r>
              <a:rPr lang="el-GR" sz="2400" dirty="0">
                <a:cs typeface="Times New Roman" pitchFamily="18" charset="0"/>
              </a:rPr>
              <a:t>ϕ</a:t>
            </a:r>
            <a:r>
              <a:rPr lang="ru-RU" sz="2400" dirty="0" smtClean="0"/>
              <a:t>)+</a:t>
            </a:r>
            <a:r>
              <a:rPr lang="ru-RU" sz="2400" dirty="0"/>
              <a:t>1,4 </a:t>
            </a:r>
            <a:r>
              <a:rPr lang="el-GR" sz="2400" dirty="0">
                <a:cs typeface="Times New Roman" pitchFamily="18" charset="0"/>
              </a:rPr>
              <a:t> </a:t>
            </a:r>
            <a:r>
              <a:rPr lang="el-GR" sz="2400" dirty="0" smtClean="0">
                <a:cs typeface="Times New Roman" pitchFamily="18" charset="0"/>
              </a:rPr>
              <a:t>ϕ</a:t>
            </a:r>
            <a:r>
              <a:rPr lang="ru-RU" sz="2400" dirty="0" smtClean="0"/>
              <a:t>∈</a:t>
            </a:r>
            <a:r>
              <a:rPr lang="ru-RU" sz="2400" dirty="0"/>
              <a:t>[</a:t>
            </a:r>
            <a:r>
              <a:rPr lang="ru-RU" sz="2400" dirty="0" smtClean="0"/>
              <a:t>0;2π</a:t>
            </a:r>
            <a:r>
              <a:rPr lang="ru-RU" sz="2200" dirty="0"/>
              <a:t> </a:t>
            </a:r>
          </a:p>
        </p:txBody>
      </p:sp>
      <p:pic>
        <p:nvPicPr>
          <p:cNvPr id="4" name="Объект 3" descr="График сердце в полярных координатах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411760" y="2204864"/>
            <a:ext cx="4464496" cy="420506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3724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74638"/>
            <a:ext cx="8219256" cy="1858218"/>
          </a:xfrm>
        </p:spPr>
        <p:txBody>
          <a:bodyPr>
            <a:normAutofit/>
          </a:bodyPr>
          <a:lstStyle/>
          <a:p>
            <a:r>
              <a:rPr lang="ru-RU" sz="4000" dirty="0" smtClean="0">
                <a:solidFill>
                  <a:srgbClr val="002060"/>
                </a:solidFill>
              </a:rPr>
              <a:t>Окружность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el-GR" sz="3200" dirty="0" smtClean="0"/>
              <a:t>ρ</a:t>
            </a:r>
            <a:r>
              <a:rPr lang="ru-RU" sz="3200" dirty="0" smtClean="0">
                <a:cs typeface="Times New Roman" pitchFamily="18" charset="0"/>
              </a:rPr>
              <a:t>(</a:t>
            </a:r>
            <a:r>
              <a:rPr lang="el-GR" sz="3200" dirty="0" smtClean="0">
                <a:cs typeface="Times New Roman" pitchFamily="18" charset="0"/>
              </a:rPr>
              <a:t>ϕ</a:t>
            </a:r>
            <a:r>
              <a:rPr lang="ru-RU" sz="3200" dirty="0" smtClean="0">
                <a:cs typeface="Times New Roman" pitchFamily="18" charset="0"/>
              </a:rPr>
              <a:t>)=1,</a:t>
            </a:r>
            <a:r>
              <a:rPr lang="el-GR" sz="3200" dirty="0" smtClean="0">
                <a:cs typeface="Times New Roman" pitchFamily="18" charset="0"/>
              </a:rPr>
              <a:t>ϕ</a:t>
            </a:r>
            <a:r>
              <a:rPr lang="ru-RU" sz="3200" dirty="0" smtClean="0">
                <a:cs typeface="Times New Roman" pitchFamily="18" charset="0"/>
              </a:rPr>
              <a:t>∈</a:t>
            </a:r>
            <a:r>
              <a:rPr lang="ru-RU" sz="3200" dirty="0">
                <a:cs typeface="Times New Roman" pitchFamily="18" charset="0"/>
              </a:rPr>
              <a:t>[0;2π]</a:t>
            </a:r>
            <a:br>
              <a:rPr lang="ru-RU" sz="3200" dirty="0">
                <a:cs typeface="Times New Roman" pitchFamily="18" charset="0"/>
              </a:rPr>
            </a:br>
            <a:r>
              <a:rPr lang="el-GR" sz="3200" dirty="0"/>
              <a:t>ρ</a:t>
            </a:r>
            <a:r>
              <a:rPr lang="ru-RU" sz="3200" dirty="0">
                <a:cs typeface="Times New Roman" pitchFamily="18" charset="0"/>
              </a:rPr>
              <a:t>(</a:t>
            </a:r>
            <a:r>
              <a:rPr lang="el-GR" sz="3200" dirty="0">
                <a:cs typeface="Times New Roman" pitchFamily="18" charset="0"/>
              </a:rPr>
              <a:t>ϕ</a:t>
            </a:r>
            <a:r>
              <a:rPr lang="ru-RU" sz="3200" dirty="0" smtClean="0">
                <a:cs typeface="Times New Roman" pitchFamily="18" charset="0"/>
              </a:rPr>
              <a:t>)=2,</a:t>
            </a:r>
            <a:r>
              <a:rPr lang="el-GR" sz="3200" dirty="0" smtClean="0">
                <a:cs typeface="Times New Roman" pitchFamily="18" charset="0"/>
              </a:rPr>
              <a:t>ϕ</a:t>
            </a:r>
            <a:r>
              <a:rPr lang="ru-RU" sz="3200" dirty="0" smtClean="0">
                <a:cs typeface="Times New Roman" pitchFamily="18" charset="0"/>
              </a:rPr>
              <a:t>∈</a:t>
            </a:r>
            <a:r>
              <a:rPr lang="ru-RU" sz="3200" dirty="0">
                <a:cs typeface="Times New Roman" pitchFamily="18" charset="0"/>
              </a:rPr>
              <a:t>[0;2π]</a:t>
            </a:r>
            <a:r>
              <a:rPr lang="ru-RU" dirty="0"/>
              <a:t> </a:t>
            </a:r>
          </a:p>
        </p:txBody>
      </p:sp>
      <p:pic>
        <p:nvPicPr>
          <p:cNvPr id="4" name="Объект 3" descr="Графики окружностей в полярных координатах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2204864"/>
            <a:ext cx="4320480" cy="413511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090695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74638"/>
            <a:ext cx="8291264" cy="1714202"/>
          </a:xfrm>
        </p:spPr>
        <p:txBody>
          <a:bodyPr>
            <a:normAutofit fontScale="90000"/>
          </a:bodyPr>
          <a:lstStyle/>
          <a:p>
            <a:r>
              <a:rPr lang="ru-RU" sz="4400" dirty="0">
                <a:solidFill>
                  <a:srgbClr val="002060"/>
                </a:solidFill>
              </a:rPr>
              <a:t>Спираль Архимеда </a:t>
            </a:r>
            <a:r>
              <a:rPr lang="ru-RU" dirty="0"/>
              <a:t/>
            </a:r>
            <a:br>
              <a:rPr lang="ru-RU" dirty="0"/>
            </a:br>
            <a:r>
              <a:rPr lang="el-GR" dirty="0"/>
              <a:t>ρ</a:t>
            </a:r>
            <a:r>
              <a:rPr lang="ru-RU" dirty="0">
                <a:cs typeface="Times New Roman" pitchFamily="18" charset="0"/>
              </a:rPr>
              <a:t>(</a:t>
            </a:r>
            <a:r>
              <a:rPr lang="el-GR" dirty="0">
                <a:cs typeface="Times New Roman" pitchFamily="18" charset="0"/>
              </a:rPr>
              <a:t>ϕ</a:t>
            </a:r>
            <a:r>
              <a:rPr lang="ru-RU" dirty="0" smtClean="0"/>
              <a:t>)=2t,</a:t>
            </a:r>
            <a:r>
              <a:rPr lang="el-GR" dirty="0" smtClean="0">
                <a:cs typeface="Times New Roman" pitchFamily="18" charset="0"/>
              </a:rPr>
              <a:t>ϕ</a:t>
            </a:r>
            <a:r>
              <a:rPr lang="ru-RU" dirty="0" smtClean="0"/>
              <a:t>∈</a:t>
            </a:r>
            <a:r>
              <a:rPr lang="ru-RU" dirty="0"/>
              <a:t>[0;8π] </a:t>
            </a:r>
            <a:br>
              <a:rPr lang="ru-RU" dirty="0"/>
            </a:br>
            <a:endParaRPr lang="ru-RU" dirty="0"/>
          </a:p>
        </p:txBody>
      </p:sp>
      <p:pic>
        <p:nvPicPr>
          <p:cNvPr id="4" name="Объект 3" descr="График спирали в полярных координатах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667000" y="1958180"/>
            <a:ext cx="5145360" cy="435113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11276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74638"/>
            <a:ext cx="8291264" cy="1858218"/>
          </a:xfrm>
        </p:spPr>
        <p:txBody>
          <a:bodyPr>
            <a:normAutofit/>
          </a:bodyPr>
          <a:lstStyle/>
          <a:p>
            <a:r>
              <a:rPr lang="ru-RU" dirty="0">
                <a:solidFill>
                  <a:srgbClr val="002060"/>
                </a:solidFill>
              </a:rPr>
              <a:t>Кардиоида</a:t>
            </a:r>
            <a:r>
              <a:rPr lang="ru-RU" dirty="0"/>
              <a:t> </a:t>
            </a:r>
            <a:br>
              <a:rPr lang="ru-RU" dirty="0"/>
            </a:br>
            <a:r>
              <a:rPr lang="el-GR" dirty="0"/>
              <a:t>ρ</a:t>
            </a:r>
            <a:r>
              <a:rPr lang="ru-RU" dirty="0">
                <a:cs typeface="Times New Roman" pitchFamily="18" charset="0"/>
              </a:rPr>
              <a:t>(</a:t>
            </a:r>
            <a:r>
              <a:rPr lang="el-GR" dirty="0">
                <a:cs typeface="Times New Roman" pitchFamily="18" charset="0"/>
              </a:rPr>
              <a:t>ϕ</a:t>
            </a:r>
            <a:r>
              <a:rPr lang="ru-RU" dirty="0" smtClean="0"/>
              <a:t>)=</a:t>
            </a:r>
            <a:r>
              <a:rPr lang="ru-RU" dirty="0"/>
              <a:t>1−</a:t>
            </a:r>
            <a:r>
              <a:rPr lang="ru-RU" dirty="0" smtClean="0"/>
              <a:t>sin(</a:t>
            </a:r>
            <a:r>
              <a:rPr lang="el-GR" dirty="0" smtClean="0">
                <a:cs typeface="Times New Roman" pitchFamily="18" charset="0"/>
              </a:rPr>
              <a:t>ϕ</a:t>
            </a:r>
            <a:r>
              <a:rPr lang="ru-RU" dirty="0" smtClean="0"/>
              <a:t>),</a:t>
            </a:r>
            <a:r>
              <a:rPr lang="el-GR" dirty="0" smtClean="0">
                <a:cs typeface="Times New Roman" pitchFamily="18" charset="0"/>
              </a:rPr>
              <a:t>ϕ</a:t>
            </a:r>
            <a:r>
              <a:rPr lang="ru-RU" dirty="0" smtClean="0"/>
              <a:t>∈</a:t>
            </a:r>
            <a:r>
              <a:rPr lang="ru-RU" dirty="0"/>
              <a:t>[0;2π] </a:t>
            </a:r>
            <a:br>
              <a:rPr lang="ru-RU" dirty="0"/>
            </a:br>
            <a:endParaRPr lang="ru-RU" dirty="0"/>
          </a:p>
        </p:txBody>
      </p:sp>
      <p:pic>
        <p:nvPicPr>
          <p:cNvPr id="4" name="Объект 3" descr="График кардиоиды в полярных координатах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190750" y="1958180"/>
            <a:ext cx="5549602" cy="427913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00816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74638"/>
            <a:ext cx="8291264" cy="1714202"/>
          </a:xfrm>
        </p:spPr>
        <p:txBody>
          <a:bodyPr>
            <a:normAutofit fontScale="90000"/>
          </a:bodyPr>
          <a:lstStyle/>
          <a:p>
            <a:r>
              <a:rPr lang="ru-RU" sz="4400" dirty="0">
                <a:solidFill>
                  <a:srgbClr val="002060"/>
                </a:solidFill>
              </a:rPr>
              <a:t>Улитка Паскаля </a:t>
            </a:r>
            <a:r>
              <a:rPr lang="ru-RU" dirty="0"/>
              <a:t/>
            </a:r>
            <a:br>
              <a:rPr lang="ru-RU" dirty="0"/>
            </a:br>
            <a:r>
              <a:rPr lang="el-GR" dirty="0"/>
              <a:t>ρ</a:t>
            </a:r>
            <a:r>
              <a:rPr lang="ru-RU" dirty="0">
                <a:cs typeface="Times New Roman" pitchFamily="18" charset="0"/>
              </a:rPr>
              <a:t>(</a:t>
            </a:r>
            <a:r>
              <a:rPr lang="el-GR" dirty="0">
                <a:cs typeface="Times New Roman" pitchFamily="18" charset="0"/>
              </a:rPr>
              <a:t>ϕ</a:t>
            </a:r>
            <a:r>
              <a:rPr lang="ru-RU" dirty="0" smtClean="0"/>
              <a:t>)=</a:t>
            </a:r>
            <a:r>
              <a:rPr lang="ru-RU" dirty="0"/>
              <a:t>2−</a:t>
            </a:r>
            <a:r>
              <a:rPr lang="ru-RU" dirty="0" smtClean="0"/>
              <a:t>4sin(</a:t>
            </a:r>
            <a:r>
              <a:rPr lang="el-GR" dirty="0" smtClean="0">
                <a:cs typeface="Times New Roman" pitchFamily="18" charset="0"/>
              </a:rPr>
              <a:t>ϕ</a:t>
            </a:r>
            <a:r>
              <a:rPr lang="ru-RU" dirty="0" smtClean="0"/>
              <a:t>),</a:t>
            </a:r>
            <a:r>
              <a:rPr lang="el-GR" dirty="0" smtClean="0">
                <a:cs typeface="Times New Roman" pitchFamily="18" charset="0"/>
              </a:rPr>
              <a:t>ϕ</a:t>
            </a:r>
            <a:r>
              <a:rPr lang="ru-RU" dirty="0" smtClean="0"/>
              <a:t>∈</a:t>
            </a:r>
            <a:r>
              <a:rPr lang="ru-RU" dirty="0"/>
              <a:t>[0;2π] </a:t>
            </a:r>
            <a:br>
              <a:rPr lang="ru-RU" dirty="0"/>
            </a:br>
            <a:endParaRPr lang="ru-RU" dirty="0"/>
          </a:p>
        </p:txBody>
      </p:sp>
      <p:pic>
        <p:nvPicPr>
          <p:cNvPr id="4" name="Объект 3" descr="Улитка Паскаля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667000" y="1958180"/>
            <a:ext cx="4569296" cy="442314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80756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74638"/>
            <a:ext cx="8219256" cy="1786210"/>
          </a:xfrm>
        </p:spPr>
        <p:txBody>
          <a:bodyPr>
            <a:normAutofit fontScale="90000"/>
          </a:bodyPr>
          <a:lstStyle/>
          <a:p>
            <a:r>
              <a:rPr lang="ru-RU" sz="4400" dirty="0">
                <a:solidFill>
                  <a:srgbClr val="002060"/>
                </a:solidFill>
              </a:rPr>
              <a:t>Парабола</a:t>
            </a:r>
            <a:r>
              <a:rPr lang="ru-RU" sz="4000" dirty="0"/>
              <a:t> </a:t>
            </a:r>
            <a:r>
              <a:rPr lang="ru-RU" dirty="0"/>
              <a:t/>
            </a:r>
            <a:br>
              <a:rPr lang="ru-RU" dirty="0"/>
            </a:br>
            <a:r>
              <a:rPr lang="el-GR" dirty="0"/>
              <a:t>ρ</a:t>
            </a:r>
            <a:r>
              <a:rPr lang="ru-RU" dirty="0">
                <a:cs typeface="Times New Roman" pitchFamily="18" charset="0"/>
              </a:rPr>
              <a:t>(</a:t>
            </a:r>
            <a:r>
              <a:rPr lang="el-GR" dirty="0">
                <a:cs typeface="Times New Roman" pitchFamily="18" charset="0"/>
              </a:rPr>
              <a:t>ϕ</a:t>
            </a:r>
            <a:r>
              <a:rPr lang="ru-RU" dirty="0" smtClean="0"/>
              <a:t>)=</a:t>
            </a:r>
            <a:r>
              <a:rPr lang="ru-RU" dirty="0"/>
              <a:t>11−</a:t>
            </a:r>
            <a:r>
              <a:rPr lang="ru-RU" dirty="0" smtClean="0"/>
              <a:t>cos(</a:t>
            </a:r>
            <a:r>
              <a:rPr lang="el-GR" dirty="0" smtClean="0">
                <a:cs typeface="Times New Roman" pitchFamily="18" charset="0"/>
              </a:rPr>
              <a:t>ϕ</a:t>
            </a:r>
            <a:r>
              <a:rPr lang="ru-RU" dirty="0" smtClean="0"/>
              <a:t>)</a:t>
            </a:r>
            <a:r>
              <a:rPr lang="ru-RU" dirty="0"/>
              <a:t> </a:t>
            </a:r>
            <a:r>
              <a:rPr lang="ru-RU" dirty="0" smtClean="0"/>
              <a:t>,</a:t>
            </a:r>
            <a:r>
              <a:rPr lang="el-GR" dirty="0"/>
              <a:t> </a:t>
            </a:r>
            <a:r>
              <a:rPr lang="el-GR" dirty="0" smtClean="0">
                <a:cs typeface="Times New Roman" pitchFamily="18" charset="0"/>
              </a:rPr>
              <a:t>ϕ</a:t>
            </a:r>
            <a:r>
              <a:rPr lang="ru-RU" dirty="0" smtClean="0"/>
              <a:t>∈</a:t>
            </a:r>
            <a:r>
              <a:rPr lang="ru-RU" dirty="0"/>
              <a:t>[0;2π] </a:t>
            </a:r>
            <a:br>
              <a:rPr lang="ru-RU" dirty="0"/>
            </a:br>
            <a:endParaRPr lang="ru-RU" dirty="0"/>
          </a:p>
        </p:txBody>
      </p:sp>
      <p:pic>
        <p:nvPicPr>
          <p:cNvPr id="4" name="Объект 3" descr="График параболы в полярных координатах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190750" y="1958180"/>
            <a:ext cx="5189562" cy="399109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122050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404664"/>
            <a:ext cx="8229600" cy="1728192"/>
          </a:xfrm>
        </p:spPr>
        <p:txBody>
          <a:bodyPr>
            <a:normAutofit/>
          </a:bodyPr>
          <a:lstStyle/>
          <a:p>
            <a:r>
              <a:rPr lang="ru-RU" sz="4000" dirty="0">
                <a:solidFill>
                  <a:srgbClr val="002060"/>
                </a:solidFill>
              </a:rPr>
              <a:t>Полярная роза </a:t>
            </a:r>
            <a:r>
              <a:rPr lang="ru-RU" dirty="0"/>
              <a:t/>
            </a:r>
            <a:br>
              <a:rPr lang="ru-RU" dirty="0"/>
            </a:br>
            <a:r>
              <a:rPr lang="el-GR" sz="3200" dirty="0"/>
              <a:t>ρ</a:t>
            </a:r>
            <a:r>
              <a:rPr lang="ru-RU" sz="3200" dirty="0">
                <a:cs typeface="Times New Roman" pitchFamily="18" charset="0"/>
              </a:rPr>
              <a:t>(</a:t>
            </a:r>
            <a:r>
              <a:rPr lang="el-GR" sz="3200" dirty="0">
                <a:cs typeface="Times New Roman" pitchFamily="18" charset="0"/>
              </a:rPr>
              <a:t>ϕ</a:t>
            </a:r>
            <a:r>
              <a:rPr lang="ru-RU" sz="3200" dirty="0" smtClean="0"/>
              <a:t>)=</a:t>
            </a:r>
            <a:r>
              <a:rPr lang="ru-RU" sz="3200" dirty="0" err="1" smtClean="0"/>
              <a:t>sin</a:t>
            </a:r>
            <a:r>
              <a:rPr lang="ru-RU" sz="3200" dirty="0" smtClean="0"/>
              <a:t>(6</a:t>
            </a:r>
            <a:r>
              <a:rPr lang="el-GR" sz="3200" dirty="0" smtClean="0">
                <a:cs typeface="Times New Roman" pitchFamily="18" charset="0"/>
              </a:rPr>
              <a:t>ϕ</a:t>
            </a:r>
            <a:r>
              <a:rPr lang="ru-RU" sz="3200" dirty="0" smtClean="0"/>
              <a:t>),</a:t>
            </a:r>
            <a:r>
              <a:rPr lang="el-GR" sz="3200" dirty="0" smtClean="0">
                <a:cs typeface="Times New Roman" pitchFamily="18" charset="0"/>
              </a:rPr>
              <a:t>ϕ</a:t>
            </a:r>
            <a:r>
              <a:rPr lang="ru-RU" sz="3200" dirty="0" smtClean="0"/>
              <a:t>∈[0;2π] </a:t>
            </a:r>
            <a:br>
              <a:rPr lang="ru-RU" sz="3200" dirty="0" smtClean="0"/>
            </a:br>
            <a:r>
              <a:rPr lang="el-GR" sz="3200" dirty="0"/>
              <a:t>ρ</a:t>
            </a:r>
            <a:r>
              <a:rPr lang="ru-RU" sz="3200" dirty="0">
                <a:cs typeface="Times New Roman" pitchFamily="18" charset="0"/>
              </a:rPr>
              <a:t>(</a:t>
            </a:r>
            <a:r>
              <a:rPr lang="el-GR" sz="3200" dirty="0">
                <a:cs typeface="Times New Roman" pitchFamily="18" charset="0"/>
              </a:rPr>
              <a:t>ϕ</a:t>
            </a:r>
            <a:r>
              <a:rPr lang="ru-RU" sz="3200" dirty="0" smtClean="0"/>
              <a:t>)=</a:t>
            </a:r>
            <a:r>
              <a:rPr lang="ru-RU" sz="3200" dirty="0" err="1" smtClean="0"/>
              <a:t>sin</a:t>
            </a:r>
            <a:r>
              <a:rPr lang="ru-RU" sz="3200" dirty="0" smtClean="0"/>
              <a:t>(74</a:t>
            </a:r>
            <a:r>
              <a:rPr lang="el-GR" sz="3200" dirty="0" smtClean="0">
                <a:cs typeface="Times New Roman" pitchFamily="18" charset="0"/>
              </a:rPr>
              <a:t>ϕ</a:t>
            </a:r>
            <a:r>
              <a:rPr lang="ru-RU" sz="3200" dirty="0" smtClean="0"/>
              <a:t>),</a:t>
            </a:r>
            <a:r>
              <a:rPr lang="el-GR" sz="3200" dirty="0" smtClean="0">
                <a:cs typeface="Times New Roman" pitchFamily="18" charset="0"/>
              </a:rPr>
              <a:t>ϕ</a:t>
            </a:r>
            <a:r>
              <a:rPr lang="ru-RU" sz="3200" dirty="0" smtClean="0"/>
              <a:t>∈</a:t>
            </a:r>
            <a:r>
              <a:rPr lang="ru-RU" sz="3200" dirty="0"/>
              <a:t>[0;8π] </a:t>
            </a:r>
          </a:p>
        </p:txBody>
      </p:sp>
      <p:pic>
        <p:nvPicPr>
          <p:cNvPr id="4" name="Объект 3" descr="График полярной розы k=6"/>
          <p:cNvPicPr>
            <a:picLocks noGrp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67544" y="2420888"/>
            <a:ext cx="3810000" cy="381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Объект 5" descr="График полярной розы k=7/4"/>
          <p:cNvPicPr>
            <a:picLocks noGrp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788024" y="2420888"/>
            <a:ext cx="3810000" cy="3810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46832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400" dirty="0" smtClean="0">
                <a:solidFill>
                  <a:srgbClr val="002060"/>
                </a:solidFill>
              </a:rPr>
              <a:t>Полярная роза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el-GR" dirty="0"/>
              <a:t>ρ</a:t>
            </a:r>
            <a:r>
              <a:rPr lang="ru-RU" dirty="0">
                <a:cs typeface="Times New Roman" pitchFamily="18" charset="0"/>
              </a:rPr>
              <a:t>(</a:t>
            </a:r>
            <a:r>
              <a:rPr lang="el-GR" dirty="0">
                <a:cs typeface="Times New Roman" pitchFamily="18" charset="0"/>
              </a:rPr>
              <a:t>ϕ</a:t>
            </a:r>
            <a:r>
              <a:rPr lang="ru-RU" dirty="0" smtClean="0"/>
              <a:t>)=</a:t>
            </a:r>
            <a:r>
              <a:rPr lang="ru-RU" dirty="0" err="1" smtClean="0"/>
              <a:t>sin</a:t>
            </a:r>
            <a:r>
              <a:rPr lang="ru-RU" dirty="0" smtClean="0"/>
              <a:t>(34</a:t>
            </a:r>
            <a:r>
              <a:rPr lang="el-GR" dirty="0" smtClean="0">
                <a:cs typeface="Times New Roman" pitchFamily="18" charset="0"/>
              </a:rPr>
              <a:t>ϕ</a:t>
            </a:r>
            <a:r>
              <a:rPr lang="ru-RU" dirty="0" smtClean="0"/>
              <a:t>),</a:t>
            </a:r>
            <a:r>
              <a:rPr lang="el-GR" dirty="0" smtClean="0">
                <a:cs typeface="Times New Roman" pitchFamily="18" charset="0"/>
              </a:rPr>
              <a:t>ϕ</a:t>
            </a:r>
            <a:r>
              <a:rPr lang="ru-RU" dirty="0" smtClean="0"/>
              <a:t>∈</a:t>
            </a:r>
            <a:r>
              <a:rPr lang="ru-RU" dirty="0"/>
              <a:t>[0;8π] </a:t>
            </a:r>
          </a:p>
        </p:txBody>
      </p:sp>
      <p:pic>
        <p:nvPicPr>
          <p:cNvPr id="4" name="Объект 3" descr="График полярной розы k=3/4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627784" y="1772816"/>
            <a:ext cx="4242048" cy="431405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30510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400" dirty="0">
                <a:solidFill>
                  <a:srgbClr val="002060"/>
                </a:solidFill>
              </a:rPr>
              <a:t>Бабочка</a:t>
            </a:r>
            <a:r>
              <a:rPr lang="ru-RU" sz="4400" dirty="0"/>
              <a:t> </a:t>
            </a:r>
            <a:r>
              <a:rPr lang="ru-RU" dirty="0"/>
              <a:t/>
            </a:r>
            <a:br>
              <a:rPr lang="ru-RU" dirty="0"/>
            </a:br>
            <a:r>
              <a:rPr lang="el-GR" sz="2800" dirty="0"/>
              <a:t>ρ</a:t>
            </a:r>
            <a:r>
              <a:rPr lang="ru-RU" sz="2800" dirty="0">
                <a:cs typeface="Times New Roman" pitchFamily="18" charset="0"/>
              </a:rPr>
              <a:t>(</a:t>
            </a:r>
            <a:r>
              <a:rPr lang="el-GR" sz="2800" dirty="0">
                <a:cs typeface="Times New Roman" pitchFamily="18" charset="0"/>
              </a:rPr>
              <a:t>ϕ</a:t>
            </a:r>
            <a:r>
              <a:rPr lang="ru-RU" sz="3100" dirty="0" smtClean="0"/>
              <a:t>)=</a:t>
            </a:r>
            <a:r>
              <a:rPr lang="ru-RU" sz="3100" dirty="0" err="1" smtClean="0"/>
              <a:t>esin</a:t>
            </a:r>
            <a:r>
              <a:rPr lang="ru-RU" sz="3100" dirty="0" smtClean="0"/>
              <a:t>(</a:t>
            </a:r>
            <a:r>
              <a:rPr lang="el-GR" sz="2800" dirty="0" smtClean="0">
                <a:cs typeface="Times New Roman" pitchFamily="18" charset="0"/>
              </a:rPr>
              <a:t>ϕ</a:t>
            </a:r>
            <a:r>
              <a:rPr lang="ru-RU" sz="3100" dirty="0" smtClean="0"/>
              <a:t>)</a:t>
            </a:r>
            <a:r>
              <a:rPr lang="ru-RU" sz="3100" dirty="0"/>
              <a:t> −</a:t>
            </a:r>
            <a:r>
              <a:rPr lang="ru-RU" sz="3100" dirty="0" smtClean="0"/>
              <a:t>2cos(4</a:t>
            </a:r>
            <a:r>
              <a:rPr lang="el-GR" sz="2800" dirty="0" smtClean="0">
                <a:cs typeface="Times New Roman" pitchFamily="18" charset="0"/>
              </a:rPr>
              <a:t>ϕ</a:t>
            </a:r>
            <a:r>
              <a:rPr lang="ru-RU" sz="3100" dirty="0" smtClean="0"/>
              <a:t>)+sin5</a:t>
            </a:r>
            <a:r>
              <a:rPr lang="ru-RU" sz="3100" dirty="0"/>
              <a:t> (</a:t>
            </a:r>
            <a:r>
              <a:rPr lang="ru-RU" sz="3100" dirty="0" smtClean="0"/>
              <a:t>2</a:t>
            </a:r>
            <a:r>
              <a:rPr lang="el-GR" sz="2800" dirty="0" smtClean="0">
                <a:cs typeface="Times New Roman" pitchFamily="18" charset="0"/>
              </a:rPr>
              <a:t>ϕ </a:t>
            </a:r>
            <a:r>
              <a:rPr lang="ru-RU" sz="3100" dirty="0" smtClean="0"/>
              <a:t>−</a:t>
            </a:r>
            <a:r>
              <a:rPr lang="ru-RU" sz="3100" dirty="0"/>
              <a:t>π24 </a:t>
            </a:r>
            <a:r>
              <a:rPr lang="ru-RU" sz="3100" dirty="0" smtClean="0"/>
              <a:t>)</a:t>
            </a:r>
            <a:r>
              <a:rPr lang="ru-RU" sz="2800" dirty="0" smtClean="0"/>
              <a:t>,</a:t>
            </a:r>
            <a:r>
              <a:rPr lang="el-GR" sz="2800" dirty="0" smtClean="0">
                <a:cs typeface="Times New Roman" pitchFamily="18" charset="0"/>
              </a:rPr>
              <a:t>ϕ</a:t>
            </a:r>
            <a:r>
              <a:rPr lang="ru-RU" sz="3100" dirty="0" smtClean="0"/>
              <a:t>∈</a:t>
            </a:r>
            <a:r>
              <a:rPr lang="ru-RU" sz="3100" dirty="0"/>
              <a:t>[−8π;8π] </a:t>
            </a:r>
          </a:p>
        </p:txBody>
      </p:sp>
      <p:pic>
        <p:nvPicPr>
          <p:cNvPr id="4" name="Объект 3" descr="График бабочка в полярных координатах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627784" y="1916832"/>
            <a:ext cx="4525963" cy="452596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44611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Паркет">
  <a:themeElements>
    <a:clrScheme name="Паркет">
      <a:dk1>
        <a:sysClr val="windowText" lastClr="000000"/>
      </a:dk1>
      <a:lt1>
        <a:sysClr val="window" lastClr="FFFFFF"/>
      </a:lt1>
      <a:dk2>
        <a:srgbClr val="1D3641"/>
      </a:dk2>
      <a:lt2>
        <a:srgbClr val="DFE6D0"/>
      </a:lt2>
      <a:accent1>
        <a:srgbClr val="759AA5"/>
      </a:accent1>
      <a:accent2>
        <a:srgbClr val="CFC60D"/>
      </a:accent2>
      <a:accent3>
        <a:srgbClr val="99987F"/>
      </a:accent3>
      <a:accent4>
        <a:srgbClr val="90AC97"/>
      </a:accent4>
      <a:accent5>
        <a:srgbClr val="FFAD1C"/>
      </a:accent5>
      <a:accent6>
        <a:srgbClr val="B9AB6F"/>
      </a:accent6>
      <a:hlink>
        <a:srgbClr val="66AACD"/>
      </a:hlink>
      <a:folHlink>
        <a:srgbClr val="809DB3"/>
      </a:folHlink>
    </a:clrScheme>
    <a:fontScheme name="Обычная">
      <a:maj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Паркет">
      <a:fillStyleLst>
        <a:solidFill>
          <a:schemeClr val="phClr"/>
        </a:solidFill>
        <a:gradFill rotWithShape="1">
          <a:gsLst>
            <a:gs pos="0">
              <a:schemeClr val="phClr">
                <a:tint val="79000"/>
                <a:satMod val="180000"/>
              </a:schemeClr>
            </a:gs>
            <a:gs pos="65000">
              <a:schemeClr val="phClr">
                <a:tint val="52000"/>
                <a:satMod val="250000"/>
              </a:schemeClr>
            </a:gs>
            <a:gs pos="100000">
              <a:schemeClr val="phClr">
                <a:tint val="29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8700000"/>
            </a:lightRig>
          </a:scene3d>
          <a:sp3d contourW="12700" prstMaterial="dkEdge">
            <a:bevelT w="0" h="0" prst="relaxedInset"/>
            <a:contourClr>
              <a:schemeClr val="phClr">
                <a:shade val="65000"/>
                <a:satMod val="15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13200000"/>
            </a:lightRig>
          </a:scene3d>
          <a:sp3d prstMaterial="dkEdge">
            <a:bevelT w="63500" h="50800" prst="relaxedIns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hade val="95000"/>
                <a:satMod val="200000"/>
              </a:schemeClr>
            </a:gs>
            <a:gs pos="53000">
              <a:schemeClr val="phClr">
                <a:shade val="60000"/>
                <a:satMod val="220000"/>
              </a:schemeClr>
            </a:gs>
            <a:gs pos="100000">
              <a:schemeClr val="phClr">
                <a:shade val="45000"/>
                <a:satMod val="22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3000"/>
                <a:shade val="97000"/>
                <a:satMod val="230000"/>
              </a:schemeClr>
            </a:gs>
            <a:gs pos="100000">
              <a:schemeClr val="phClr">
                <a:shade val="35000"/>
                <a:satMod val="250000"/>
              </a:schemeClr>
            </a:gs>
          </a:gsLst>
          <a:path path="circle">
            <a:fillToRect l="15000" t="50000" r="85000" b="6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Thatch</Template>
  <TotalTime>44</TotalTime>
  <Words>17</Words>
  <Application>Microsoft Office PowerPoint</Application>
  <PresentationFormat>Экран (4:3)</PresentationFormat>
  <Paragraphs>10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Паркет</vt:lpstr>
      <vt:lpstr>Линии в полярных координатах</vt:lpstr>
      <vt:lpstr>Окружность ρ(ϕ)=1,ϕ∈[0;2π] ρ(ϕ)=2,ϕ∈[0;2π] </vt:lpstr>
      <vt:lpstr>Спираль Архимеда  ρ(ϕ)=2t,ϕ∈[0;8π]  </vt:lpstr>
      <vt:lpstr>Кардиоида  ρ(ϕ)=1−sin(ϕ),ϕ∈[0;2π]  </vt:lpstr>
      <vt:lpstr>Улитка Паскаля  ρ(ϕ)=2−4sin(ϕ),ϕ∈[0;2π]  </vt:lpstr>
      <vt:lpstr>Парабола  ρ(ϕ)=11−cos(ϕ) , ϕ∈[0;2π]  </vt:lpstr>
      <vt:lpstr>Полярная роза  ρ(ϕ)=sin(6ϕ),ϕ∈[0;2π]  ρ(ϕ)=sin(74ϕ),ϕ∈[0;8π] </vt:lpstr>
      <vt:lpstr>Полярная роза ρ(ϕ)=sin(34ϕ),ϕ∈[0;8π] </vt:lpstr>
      <vt:lpstr>Бабочка  ρ(ϕ)=esin(ϕ) −2cos(4ϕ)+sin5 (2ϕ −π24 ),ϕ∈[−8π;8π] </vt:lpstr>
      <vt:lpstr>Сердце ρ(ϕ)=2−2sin(ϕ)+sin(ϕ)|cos(ϕ)| − − − − − −  √ sin(ϕ)+1,4  ϕ∈[0;2π 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Линии в полярных координатах</dc:title>
  <dc:creator>Сергей</dc:creator>
  <cp:lastModifiedBy>Сергей</cp:lastModifiedBy>
  <cp:revision>6</cp:revision>
  <dcterms:created xsi:type="dcterms:W3CDTF">2015-02-23T12:06:45Z</dcterms:created>
  <dcterms:modified xsi:type="dcterms:W3CDTF">2015-02-23T12:51:38Z</dcterms:modified>
</cp:coreProperties>
</file>